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672" r:id="rId6"/>
    <p:sldMasterId id="2147483675" r:id="rId7"/>
  </p:sldMasterIdLst>
  <p:notesMasterIdLst>
    <p:notesMasterId r:id="rId24"/>
  </p:notesMasterIdLst>
  <p:sldIdLst>
    <p:sldId id="256" r:id="rId8"/>
    <p:sldId id="259" r:id="rId9"/>
    <p:sldId id="257" r:id="rId10"/>
    <p:sldId id="389" r:id="rId11"/>
    <p:sldId id="288" r:id="rId12"/>
    <p:sldId id="262" r:id="rId13"/>
    <p:sldId id="274" r:id="rId14"/>
    <p:sldId id="322" r:id="rId15"/>
    <p:sldId id="353" r:id="rId16"/>
    <p:sldId id="2147479391" r:id="rId17"/>
    <p:sldId id="2147479386" r:id="rId18"/>
    <p:sldId id="2147479387" r:id="rId19"/>
    <p:sldId id="2147479388" r:id="rId20"/>
    <p:sldId id="2147479389" r:id="rId21"/>
    <p:sldId id="2147479390" r:id="rId22"/>
    <p:sldId id="214747939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29957EC-3DDE-4973-B26B-580336386341}" v="6" dt="2025-01-17T08:35:16.149"/>
    <p1510:client id="{4BC56BCF-6ED8-4911-9239-0E86EA3DC0A5}" v="2" dt="2025-01-17T10:08:12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Wright" userId="b404a6fb-8fb9-4d1c-bef3-f5ce3d4250fd" providerId="ADAL" clId="{4BC56BCF-6ED8-4911-9239-0E86EA3DC0A5}"/>
    <pc:docChg chg="custSel addSld modSld sldOrd">
      <pc:chgData name="David Wright" userId="b404a6fb-8fb9-4d1c-bef3-f5ce3d4250fd" providerId="ADAL" clId="{4BC56BCF-6ED8-4911-9239-0E86EA3DC0A5}" dt="2025-01-17T10:10:02.209" v="78" actId="255"/>
      <pc:docMkLst>
        <pc:docMk/>
      </pc:docMkLst>
      <pc:sldChg chg="add">
        <pc:chgData name="David Wright" userId="b404a6fb-8fb9-4d1c-bef3-f5ce3d4250fd" providerId="ADAL" clId="{4BC56BCF-6ED8-4911-9239-0E86EA3DC0A5}" dt="2025-01-17T10:06:21.177" v="4"/>
        <pc:sldMkLst>
          <pc:docMk/>
          <pc:sldMk cId="2080622081" sldId="322"/>
        </pc:sldMkLst>
      </pc:sldChg>
      <pc:sldChg chg="add">
        <pc:chgData name="David Wright" userId="b404a6fb-8fb9-4d1c-bef3-f5ce3d4250fd" providerId="ADAL" clId="{4BC56BCF-6ED8-4911-9239-0E86EA3DC0A5}" dt="2025-01-17T10:08:12.893" v="5"/>
        <pc:sldMkLst>
          <pc:docMk/>
          <pc:sldMk cId="1659100844" sldId="353"/>
        </pc:sldMkLst>
      </pc:sldChg>
      <pc:sldChg chg="ord">
        <pc:chgData name="David Wright" userId="b404a6fb-8fb9-4d1c-bef3-f5ce3d4250fd" providerId="ADAL" clId="{4BC56BCF-6ED8-4911-9239-0E86EA3DC0A5}" dt="2025-01-17T08:43:31.599" v="3"/>
        <pc:sldMkLst>
          <pc:docMk/>
          <pc:sldMk cId="126926520" sldId="2147479386"/>
        </pc:sldMkLst>
      </pc:sldChg>
      <pc:sldChg chg="modSp mod ord">
        <pc:chgData name="David Wright" userId="b404a6fb-8fb9-4d1c-bef3-f5ce3d4250fd" providerId="ADAL" clId="{4BC56BCF-6ED8-4911-9239-0E86EA3DC0A5}" dt="2025-01-17T10:08:51.214" v="52" actId="20577"/>
        <pc:sldMkLst>
          <pc:docMk/>
          <pc:sldMk cId="4188485692" sldId="2147479391"/>
        </pc:sldMkLst>
        <pc:spChg chg="mod">
          <ac:chgData name="David Wright" userId="b404a6fb-8fb9-4d1c-bef3-f5ce3d4250fd" providerId="ADAL" clId="{4BC56BCF-6ED8-4911-9239-0E86EA3DC0A5}" dt="2025-01-17T10:08:51.214" v="52" actId="20577"/>
          <ac:spMkLst>
            <pc:docMk/>
            <pc:sldMk cId="4188485692" sldId="2147479391"/>
            <ac:spMk id="3" creationId="{BB862A51-C3F4-C675-8DF4-301174ACFF36}"/>
          </ac:spMkLst>
        </pc:spChg>
      </pc:sldChg>
      <pc:sldChg chg="modSp new mod">
        <pc:chgData name="David Wright" userId="b404a6fb-8fb9-4d1c-bef3-f5ce3d4250fd" providerId="ADAL" clId="{4BC56BCF-6ED8-4911-9239-0E86EA3DC0A5}" dt="2025-01-17T10:10:02.209" v="78" actId="255"/>
        <pc:sldMkLst>
          <pc:docMk/>
          <pc:sldMk cId="1325314140" sldId="2147479392"/>
        </pc:sldMkLst>
        <pc:spChg chg="mod">
          <ac:chgData name="David Wright" userId="b404a6fb-8fb9-4d1c-bef3-f5ce3d4250fd" providerId="ADAL" clId="{4BC56BCF-6ED8-4911-9239-0E86EA3DC0A5}" dt="2025-01-17T10:10:02.209" v="78" actId="255"/>
          <ac:spMkLst>
            <pc:docMk/>
            <pc:sldMk cId="1325314140" sldId="2147479392"/>
            <ac:spMk id="2" creationId="{9C54C9CC-646D-58B0-4168-58F811937BF1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9DEC36-B97C-4231-9963-5CB7C81D362A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372703F-1303-42F1-9E8E-2CE838CEE390}">
      <dgm:prSet/>
      <dgm:spPr/>
      <dgm:t>
        <a:bodyPr/>
        <a:lstStyle/>
        <a:p>
          <a:pPr>
            <a:defRPr b="1"/>
          </a:pPr>
          <a:r>
            <a:rPr lang="en-GB"/>
            <a:t>People</a:t>
          </a:r>
          <a:endParaRPr lang="en-US"/>
        </a:p>
      </dgm:t>
    </dgm:pt>
    <dgm:pt modelId="{0B55917D-4DDE-46DE-8E85-461721EE52FC}" type="parTrans" cxnId="{83A800CF-67DF-4310-8303-31352FDF7A6B}">
      <dgm:prSet/>
      <dgm:spPr/>
      <dgm:t>
        <a:bodyPr/>
        <a:lstStyle/>
        <a:p>
          <a:endParaRPr lang="en-US"/>
        </a:p>
      </dgm:t>
    </dgm:pt>
    <dgm:pt modelId="{B9EEBD94-3B57-4882-BDCC-D4B3043119FF}" type="sibTrans" cxnId="{83A800CF-67DF-4310-8303-31352FDF7A6B}">
      <dgm:prSet/>
      <dgm:spPr/>
      <dgm:t>
        <a:bodyPr/>
        <a:lstStyle/>
        <a:p>
          <a:endParaRPr lang="en-US"/>
        </a:p>
      </dgm:t>
    </dgm:pt>
    <dgm:pt modelId="{B8C6E6FB-468A-4F57-8A62-977AA75383B8}">
      <dgm:prSet/>
      <dgm:spPr/>
      <dgm:t>
        <a:bodyPr/>
        <a:lstStyle/>
        <a:p>
          <a:r>
            <a:rPr lang="en-GB" dirty="0"/>
            <a:t>Research nurse, governance, data ,lab</a:t>
          </a:r>
        </a:p>
        <a:p>
          <a:r>
            <a:rPr lang="en-GB" dirty="0"/>
            <a:t>Training and education</a:t>
          </a:r>
          <a:endParaRPr lang="en-US" dirty="0"/>
        </a:p>
      </dgm:t>
    </dgm:pt>
    <dgm:pt modelId="{9AB3EA53-045C-4392-AFD2-91DF4FFDED18}" type="parTrans" cxnId="{256FEDDA-3C95-4087-B681-E5137D2EB8D4}">
      <dgm:prSet/>
      <dgm:spPr/>
      <dgm:t>
        <a:bodyPr/>
        <a:lstStyle/>
        <a:p>
          <a:endParaRPr lang="en-US"/>
        </a:p>
      </dgm:t>
    </dgm:pt>
    <dgm:pt modelId="{CE5C2757-B7FE-4415-911D-F6F8495F9A46}" type="sibTrans" cxnId="{256FEDDA-3C95-4087-B681-E5137D2EB8D4}">
      <dgm:prSet/>
      <dgm:spPr/>
      <dgm:t>
        <a:bodyPr/>
        <a:lstStyle/>
        <a:p>
          <a:endParaRPr lang="en-US"/>
        </a:p>
      </dgm:t>
    </dgm:pt>
    <dgm:pt modelId="{6BACFFCA-1DF2-44EC-8CBE-2065D9DFDBD0}">
      <dgm:prSet/>
      <dgm:spPr/>
      <dgm:t>
        <a:bodyPr/>
        <a:lstStyle/>
        <a:p>
          <a:r>
            <a:rPr lang="en-GB" dirty="0"/>
            <a:t>PI’s, CI’s, Fellows</a:t>
          </a:r>
          <a:endParaRPr lang="en-US" dirty="0"/>
        </a:p>
      </dgm:t>
    </dgm:pt>
    <dgm:pt modelId="{D29176A1-F37B-4D03-900D-6254F36E101E}" type="parTrans" cxnId="{24F777E3-9180-4077-A18D-F381C3F9BDC7}">
      <dgm:prSet/>
      <dgm:spPr/>
      <dgm:t>
        <a:bodyPr/>
        <a:lstStyle/>
        <a:p>
          <a:endParaRPr lang="en-US"/>
        </a:p>
      </dgm:t>
    </dgm:pt>
    <dgm:pt modelId="{0CA85758-91DE-4216-ADA0-A25C49A33277}" type="sibTrans" cxnId="{24F777E3-9180-4077-A18D-F381C3F9BDC7}">
      <dgm:prSet/>
      <dgm:spPr/>
      <dgm:t>
        <a:bodyPr/>
        <a:lstStyle/>
        <a:p>
          <a:endParaRPr lang="en-US"/>
        </a:p>
      </dgm:t>
    </dgm:pt>
    <dgm:pt modelId="{4D9B1CB9-D514-4E08-ACE3-2BC560D19323}">
      <dgm:prSet/>
      <dgm:spPr/>
      <dgm:t>
        <a:bodyPr/>
        <a:lstStyle/>
        <a:p>
          <a:r>
            <a:rPr lang="en-GB" dirty="0"/>
            <a:t>PPIE</a:t>
          </a:r>
          <a:endParaRPr lang="en-US" dirty="0"/>
        </a:p>
      </dgm:t>
    </dgm:pt>
    <dgm:pt modelId="{11B67A00-066C-474A-ACB0-C78B31B178D3}" type="parTrans" cxnId="{AB8F668B-96B1-45E5-81E7-FFD7FB5A61D1}">
      <dgm:prSet/>
      <dgm:spPr/>
      <dgm:t>
        <a:bodyPr/>
        <a:lstStyle/>
        <a:p>
          <a:endParaRPr lang="en-US"/>
        </a:p>
      </dgm:t>
    </dgm:pt>
    <dgm:pt modelId="{9A7C5C8E-4DBF-4E27-8C18-AF6E3AAADBAC}" type="sibTrans" cxnId="{AB8F668B-96B1-45E5-81E7-FFD7FB5A61D1}">
      <dgm:prSet/>
      <dgm:spPr/>
      <dgm:t>
        <a:bodyPr/>
        <a:lstStyle/>
        <a:p>
          <a:endParaRPr lang="en-US"/>
        </a:p>
      </dgm:t>
    </dgm:pt>
    <dgm:pt modelId="{F749F85A-0401-49BE-BB03-7CCB606059B5}">
      <dgm:prSet/>
      <dgm:spPr/>
      <dgm:t>
        <a:bodyPr/>
        <a:lstStyle/>
        <a:p>
          <a:r>
            <a:rPr lang="en-US" dirty="0"/>
            <a:t>AHPs</a:t>
          </a:r>
        </a:p>
      </dgm:t>
    </dgm:pt>
    <dgm:pt modelId="{3795A328-C42A-461E-A642-73628DE8DB95}" type="parTrans" cxnId="{EDF11259-D022-4006-8F0A-D3272F22AFEF}">
      <dgm:prSet/>
      <dgm:spPr/>
      <dgm:t>
        <a:bodyPr/>
        <a:lstStyle/>
        <a:p>
          <a:endParaRPr lang="en-US"/>
        </a:p>
      </dgm:t>
    </dgm:pt>
    <dgm:pt modelId="{B35CB539-19F6-4101-BED9-A61969E013A5}" type="sibTrans" cxnId="{EDF11259-D022-4006-8F0A-D3272F22AFEF}">
      <dgm:prSet/>
      <dgm:spPr/>
      <dgm:t>
        <a:bodyPr/>
        <a:lstStyle/>
        <a:p>
          <a:endParaRPr lang="en-US"/>
        </a:p>
      </dgm:t>
    </dgm:pt>
    <dgm:pt modelId="{F3CC25EF-55C0-4E71-9EDA-21E08E04E392}">
      <dgm:prSet/>
      <dgm:spPr/>
      <dgm:t>
        <a:bodyPr/>
        <a:lstStyle/>
        <a:p>
          <a:r>
            <a:rPr lang="en-GB" dirty="0"/>
            <a:t>Joint academic posts</a:t>
          </a:r>
          <a:endParaRPr lang="en-US" dirty="0"/>
        </a:p>
      </dgm:t>
    </dgm:pt>
    <dgm:pt modelId="{4C2E97CB-E503-4365-93A1-1FD87445149A}" type="parTrans" cxnId="{7F1FE4FB-8A46-442C-823A-602B6020D18D}">
      <dgm:prSet/>
      <dgm:spPr/>
      <dgm:t>
        <a:bodyPr/>
        <a:lstStyle/>
        <a:p>
          <a:endParaRPr lang="en-US"/>
        </a:p>
      </dgm:t>
    </dgm:pt>
    <dgm:pt modelId="{2774CAAC-C117-4ED0-8D58-1988C641C334}" type="sibTrans" cxnId="{7F1FE4FB-8A46-442C-823A-602B6020D18D}">
      <dgm:prSet/>
      <dgm:spPr/>
      <dgm:t>
        <a:bodyPr/>
        <a:lstStyle/>
        <a:p>
          <a:endParaRPr lang="en-US"/>
        </a:p>
      </dgm:t>
    </dgm:pt>
    <dgm:pt modelId="{7FF0D4B6-2E9D-41C4-A4C4-B2FA19F5C645}">
      <dgm:prSet/>
      <dgm:spPr/>
      <dgm:t>
        <a:bodyPr/>
        <a:lstStyle/>
        <a:p>
          <a:pPr>
            <a:defRPr b="1"/>
          </a:pPr>
          <a:r>
            <a:rPr lang="en-GB"/>
            <a:t>Process </a:t>
          </a:r>
          <a:endParaRPr lang="en-US"/>
        </a:p>
      </dgm:t>
    </dgm:pt>
    <dgm:pt modelId="{EA4925F5-905E-4987-AFBD-B8125EA296B4}" type="parTrans" cxnId="{4FD2E5BC-4734-483E-9129-E28AD09FE1F1}">
      <dgm:prSet/>
      <dgm:spPr/>
      <dgm:t>
        <a:bodyPr/>
        <a:lstStyle/>
        <a:p>
          <a:endParaRPr lang="en-US"/>
        </a:p>
      </dgm:t>
    </dgm:pt>
    <dgm:pt modelId="{B8ECD256-26EA-41B5-B884-9A6966BDE6CC}" type="sibTrans" cxnId="{4FD2E5BC-4734-483E-9129-E28AD09FE1F1}">
      <dgm:prSet/>
      <dgm:spPr/>
      <dgm:t>
        <a:bodyPr/>
        <a:lstStyle/>
        <a:p>
          <a:endParaRPr lang="en-US"/>
        </a:p>
      </dgm:t>
    </dgm:pt>
    <dgm:pt modelId="{1D5A8996-6BF5-421D-B11A-62AF7A8F29C9}">
      <dgm:prSet/>
      <dgm:spPr/>
      <dgm:t>
        <a:bodyPr/>
        <a:lstStyle/>
        <a:p>
          <a:r>
            <a:rPr lang="en-GB"/>
            <a:t>Governance Structure</a:t>
          </a:r>
          <a:endParaRPr lang="en-US"/>
        </a:p>
      </dgm:t>
    </dgm:pt>
    <dgm:pt modelId="{E584EC8D-2A98-4E58-AA91-1D6ECFBC7D6C}" type="parTrans" cxnId="{E5423D53-4147-4694-8D79-92C4FD95A8DA}">
      <dgm:prSet/>
      <dgm:spPr/>
      <dgm:t>
        <a:bodyPr/>
        <a:lstStyle/>
        <a:p>
          <a:endParaRPr lang="en-US"/>
        </a:p>
      </dgm:t>
    </dgm:pt>
    <dgm:pt modelId="{C808CA73-BA67-4EB8-91AF-6E9D2DF1ED6C}" type="sibTrans" cxnId="{E5423D53-4147-4694-8D79-92C4FD95A8DA}">
      <dgm:prSet/>
      <dgm:spPr/>
      <dgm:t>
        <a:bodyPr/>
        <a:lstStyle/>
        <a:p>
          <a:endParaRPr lang="en-US"/>
        </a:p>
      </dgm:t>
    </dgm:pt>
    <dgm:pt modelId="{1460FD9A-CF47-463E-AD68-8B07C3F8690C}">
      <dgm:prSet/>
      <dgm:spPr/>
      <dgm:t>
        <a:bodyPr/>
        <a:lstStyle/>
        <a:p>
          <a:r>
            <a:rPr lang="en-GB"/>
            <a:t>Oversight</a:t>
          </a:r>
          <a:endParaRPr lang="en-US"/>
        </a:p>
      </dgm:t>
    </dgm:pt>
    <dgm:pt modelId="{986223FF-EC27-4B96-979C-3CF5CC8B1BC1}" type="parTrans" cxnId="{6F3FE8A2-AFDD-46CA-97B9-7C4453AFE5B3}">
      <dgm:prSet/>
      <dgm:spPr/>
      <dgm:t>
        <a:bodyPr/>
        <a:lstStyle/>
        <a:p>
          <a:endParaRPr lang="en-US"/>
        </a:p>
      </dgm:t>
    </dgm:pt>
    <dgm:pt modelId="{45024F78-2103-4C9A-9A11-91DB990D3086}" type="sibTrans" cxnId="{6F3FE8A2-AFDD-46CA-97B9-7C4453AFE5B3}">
      <dgm:prSet/>
      <dgm:spPr/>
      <dgm:t>
        <a:bodyPr/>
        <a:lstStyle/>
        <a:p>
          <a:endParaRPr lang="en-US"/>
        </a:p>
      </dgm:t>
    </dgm:pt>
    <dgm:pt modelId="{D9862622-96D5-47A6-BA00-F4EFBF4C1948}">
      <dgm:prSet/>
      <dgm:spPr/>
      <dgm:t>
        <a:bodyPr/>
        <a:lstStyle/>
        <a:p>
          <a:r>
            <a:rPr lang="en-GB"/>
            <a:t>Policies and procedures</a:t>
          </a:r>
          <a:endParaRPr lang="en-US"/>
        </a:p>
      </dgm:t>
    </dgm:pt>
    <dgm:pt modelId="{0113A394-C3C5-48FC-9C64-5A0E27588BA5}" type="parTrans" cxnId="{A6B4FB14-0499-45A0-BB5B-E46396D5483E}">
      <dgm:prSet/>
      <dgm:spPr/>
      <dgm:t>
        <a:bodyPr/>
        <a:lstStyle/>
        <a:p>
          <a:endParaRPr lang="en-US"/>
        </a:p>
      </dgm:t>
    </dgm:pt>
    <dgm:pt modelId="{87A20B85-F51D-4824-B083-A82BBD5C42D2}" type="sibTrans" cxnId="{A6B4FB14-0499-45A0-BB5B-E46396D5483E}">
      <dgm:prSet/>
      <dgm:spPr/>
      <dgm:t>
        <a:bodyPr/>
        <a:lstStyle/>
        <a:p>
          <a:endParaRPr lang="en-US"/>
        </a:p>
      </dgm:t>
    </dgm:pt>
    <dgm:pt modelId="{FED12120-1776-42EF-9675-665166E0157D}">
      <dgm:prSet/>
      <dgm:spPr/>
      <dgm:t>
        <a:bodyPr/>
        <a:lstStyle/>
        <a:p>
          <a:pPr>
            <a:defRPr b="1"/>
          </a:pPr>
          <a:r>
            <a:rPr lang="en-US" dirty="0"/>
            <a:t>Pounds</a:t>
          </a:r>
        </a:p>
      </dgm:t>
    </dgm:pt>
    <dgm:pt modelId="{8610DDE4-7B50-458E-B42E-20CE684563C7}" type="parTrans" cxnId="{02917322-8072-4FA7-93F5-85FC408BC384}">
      <dgm:prSet/>
      <dgm:spPr/>
      <dgm:t>
        <a:bodyPr/>
        <a:lstStyle/>
        <a:p>
          <a:endParaRPr lang="en-US"/>
        </a:p>
      </dgm:t>
    </dgm:pt>
    <dgm:pt modelId="{E52FEF37-4837-44D0-8AA9-8DE14254E954}" type="sibTrans" cxnId="{02917322-8072-4FA7-93F5-85FC408BC384}">
      <dgm:prSet/>
      <dgm:spPr/>
      <dgm:t>
        <a:bodyPr/>
        <a:lstStyle/>
        <a:p>
          <a:endParaRPr lang="en-US"/>
        </a:p>
      </dgm:t>
    </dgm:pt>
    <dgm:pt modelId="{F8BEAD95-B8A9-494E-A43A-3CB2C83875F9}">
      <dgm:prSet/>
      <dgm:spPr/>
      <dgm:t>
        <a:bodyPr/>
        <a:lstStyle/>
        <a:p>
          <a:r>
            <a:rPr lang="en-GB"/>
            <a:t>Commercial income</a:t>
          </a:r>
          <a:endParaRPr lang="en-US"/>
        </a:p>
      </dgm:t>
    </dgm:pt>
    <dgm:pt modelId="{B29F6DB4-3856-4A5F-BD21-761290EA33BA}" type="parTrans" cxnId="{D9FF64B4-E94C-4284-8FE1-F735EDA21FDF}">
      <dgm:prSet/>
      <dgm:spPr/>
      <dgm:t>
        <a:bodyPr/>
        <a:lstStyle/>
        <a:p>
          <a:endParaRPr lang="en-US"/>
        </a:p>
      </dgm:t>
    </dgm:pt>
    <dgm:pt modelId="{58EC4840-EA6F-448F-96CD-ECBDFC18D265}" type="sibTrans" cxnId="{D9FF64B4-E94C-4284-8FE1-F735EDA21FDF}">
      <dgm:prSet/>
      <dgm:spPr/>
      <dgm:t>
        <a:bodyPr/>
        <a:lstStyle/>
        <a:p>
          <a:endParaRPr lang="en-US"/>
        </a:p>
      </dgm:t>
    </dgm:pt>
    <dgm:pt modelId="{669BC4F0-70DA-4F52-9E1B-DBBB10427E09}">
      <dgm:prSet/>
      <dgm:spPr/>
      <dgm:t>
        <a:bodyPr/>
        <a:lstStyle/>
        <a:p>
          <a:r>
            <a:rPr lang="en-GB"/>
            <a:t>CRN income</a:t>
          </a:r>
          <a:endParaRPr lang="en-US"/>
        </a:p>
      </dgm:t>
    </dgm:pt>
    <dgm:pt modelId="{37068048-9047-44B4-8024-768161C96508}" type="parTrans" cxnId="{11FB0F53-B9F4-4FD5-A63F-274067A07A27}">
      <dgm:prSet/>
      <dgm:spPr/>
      <dgm:t>
        <a:bodyPr/>
        <a:lstStyle/>
        <a:p>
          <a:endParaRPr lang="en-US"/>
        </a:p>
      </dgm:t>
    </dgm:pt>
    <dgm:pt modelId="{D31B60A2-9651-45A6-B9FA-25D6F0380344}" type="sibTrans" cxnId="{11FB0F53-B9F4-4FD5-A63F-274067A07A27}">
      <dgm:prSet/>
      <dgm:spPr/>
      <dgm:t>
        <a:bodyPr/>
        <a:lstStyle/>
        <a:p>
          <a:endParaRPr lang="en-US"/>
        </a:p>
      </dgm:t>
    </dgm:pt>
    <dgm:pt modelId="{A4B75C67-EEA0-45CF-AA21-D2BA1B49B413}">
      <dgm:prSet/>
      <dgm:spPr/>
      <dgm:t>
        <a:bodyPr/>
        <a:lstStyle/>
        <a:p>
          <a:r>
            <a:rPr lang="en-GB"/>
            <a:t>Grants</a:t>
          </a:r>
          <a:endParaRPr lang="en-US"/>
        </a:p>
      </dgm:t>
    </dgm:pt>
    <dgm:pt modelId="{CAC7F571-93E7-41FF-97B9-3E021A47B681}" type="parTrans" cxnId="{742A3A5E-97FA-4857-AABA-4FDF70DBC413}">
      <dgm:prSet/>
      <dgm:spPr/>
      <dgm:t>
        <a:bodyPr/>
        <a:lstStyle/>
        <a:p>
          <a:endParaRPr lang="en-US"/>
        </a:p>
      </dgm:t>
    </dgm:pt>
    <dgm:pt modelId="{F318883A-B9C4-4F72-BFB2-CB474DAF575B}" type="sibTrans" cxnId="{742A3A5E-97FA-4857-AABA-4FDF70DBC413}">
      <dgm:prSet/>
      <dgm:spPr/>
      <dgm:t>
        <a:bodyPr/>
        <a:lstStyle/>
        <a:p>
          <a:endParaRPr lang="en-US"/>
        </a:p>
      </dgm:t>
    </dgm:pt>
    <dgm:pt modelId="{ED495D52-78BE-4F25-9CBD-4E16B859CA8D}">
      <dgm:prSet/>
      <dgm:spPr/>
      <dgm:t>
        <a:bodyPr/>
        <a:lstStyle/>
        <a:p>
          <a:r>
            <a:rPr lang="en-GB"/>
            <a:t>RCF </a:t>
          </a:r>
          <a:endParaRPr lang="en-US"/>
        </a:p>
      </dgm:t>
    </dgm:pt>
    <dgm:pt modelId="{5D606A09-CC20-40EF-941E-A2A98AE3EDDD}" type="parTrans" cxnId="{5A555F5D-117D-4F8E-BCFE-C9B7300B63D4}">
      <dgm:prSet/>
      <dgm:spPr/>
      <dgm:t>
        <a:bodyPr/>
        <a:lstStyle/>
        <a:p>
          <a:endParaRPr lang="en-US"/>
        </a:p>
      </dgm:t>
    </dgm:pt>
    <dgm:pt modelId="{5810726E-028F-4E71-8097-BC5FB54F1EFA}" type="sibTrans" cxnId="{5A555F5D-117D-4F8E-BCFE-C9B7300B63D4}">
      <dgm:prSet/>
      <dgm:spPr/>
      <dgm:t>
        <a:bodyPr/>
        <a:lstStyle/>
        <a:p>
          <a:endParaRPr lang="en-US"/>
        </a:p>
      </dgm:t>
    </dgm:pt>
    <dgm:pt modelId="{00CBFBD2-68DA-4120-8853-586C824568C0}" type="pres">
      <dgm:prSet presAssocID="{579DEC36-B97C-4231-9963-5CB7C81D362A}" presName="root" presStyleCnt="0">
        <dgm:presLayoutVars>
          <dgm:dir/>
          <dgm:resizeHandles val="exact"/>
        </dgm:presLayoutVars>
      </dgm:prSet>
      <dgm:spPr/>
    </dgm:pt>
    <dgm:pt modelId="{16BFF0CA-7149-433D-9BF4-F759ACD315FD}" type="pres">
      <dgm:prSet presAssocID="{9372703F-1303-42F1-9E8E-2CE838CEE390}" presName="compNode" presStyleCnt="0"/>
      <dgm:spPr/>
    </dgm:pt>
    <dgm:pt modelId="{6BBEA3FD-B8C0-4F80-A8E2-27F609090E73}" type="pres">
      <dgm:prSet presAssocID="{9372703F-1303-42F1-9E8E-2CE838CEE39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oks"/>
        </a:ext>
      </dgm:extLst>
    </dgm:pt>
    <dgm:pt modelId="{37E4346A-5FFF-4B5D-9AA6-8D311F2FF184}" type="pres">
      <dgm:prSet presAssocID="{9372703F-1303-42F1-9E8E-2CE838CEE390}" presName="iconSpace" presStyleCnt="0"/>
      <dgm:spPr/>
    </dgm:pt>
    <dgm:pt modelId="{AA6D0A80-8A31-45F3-AB51-E56524DC9623}" type="pres">
      <dgm:prSet presAssocID="{9372703F-1303-42F1-9E8E-2CE838CEE390}" presName="parTx" presStyleLbl="revTx" presStyleIdx="0" presStyleCnt="6">
        <dgm:presLayoutVars>
          <dgm:chMax val="0"/>
          <dgm:chPref val="0"/>
        </dgm:presLayoutVars>
      </dgm:prSet>
      <dgm:spPr/>
    </dgm:pt>
    <dgm:pt modelId="{7E1F21EA-E6B1-48E5-AB68-F6A66A199932}" type="pres">
      <dgm:prSet presAssocID="{9372703F-1303-42F1-9E8E-2CE838CEE390}" presName="txSpace" presStyleCnt="0"/>
      <dgm:spPr/>
    </dgm:pt>
    <dgm:pt modelId="{D123BB79-3F5D-4601-9632-A8B81013C488}" type="pres">
      <dgm:prSet presAssocID="{9372703F-1303-42F1-9E8E-2CE838CEE390}" presName="desTx" presStyleLbl="revTx" presStyleIdx="1" presStyleCnt="6">
        <dgm:presLayoutVars/>
      </dgm:prSet>
      <dgm:spPr/>
    </dgm:pt>
    <dgm:pt modelId="{918B35AF-FFD3-457F-BD59-282DCCEDD6CC}" type="pres">
      <dgm:prSet presAssocID="{B9EEBD94-3B57-4882-BDCC-D4B3043119FF}" presName="sibTrans" presStyleCnt="0"/>
      <dgm:spPr/>
    </dgm:pt>
    <dgm:pt modelId="{AE94AF0B-DB43-4538-847D-B40B151A0A60}" type="pres">
      <dgm:prSet presAssocID="{7FF0D4B6-2E9D-41C4-A4C4-B2FA19F5C645}" presName="compNode" presStyleCnt="0"/>
      <dgm:spPr/>
    </dgm:pt>
    <dgm:pt modelId="{2F7E163E-DE6C-43CD-B133-E4FA81DA6626}" type="pres">
      <dgm:prSet presAssocID="{7FF0D4B6-2E9D-41C4-A4C4-B2FA19F5C64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963E5A3D-C3E5-4AB2-8698-387404815079}" type="pres">
      <dgm:prSet presAssocID="{7FF0D4B6-2E9D-41C4-A4C4-B2FA19F5C645}" presName="iconSpace" presStyleCnt="0"/>
      <dgm:spPr/>
    </dgm:pt>
    <dgm:pt modelId="{0E15597A-623A-48D7-9CEB-104ADD2A3D79}" type="pres">
      <dgm:prSet presAssocID="{7FF0D4B6-2E9D-41C4-A4C4-B2FA19F5C645}" presName="parTx" presStyleLbl="revTx" presStyleIdx="2" presStyleCnt="6">
        <dgm:presLayoutVars>
          <dgm:chMax val="0"/>
          <dgm:chPref val="0"/>
        </dgm:presLayoutVars>
      </dgm:prSet>
      <dgm:spPr/>
    </dgm:pt>
    <dgm:pt modelId="{7732737F-462A-4D3E-A660-37B7039B276C}" type="pres">
      <dgm:prSet presAssocID="{7FF0D4B6-2E9D-41C4-A4C4-B2FA19F5C645}" presName="txSpace" presStyleCnt="0"/>
      <dgm:spPr/>
    </dgm:pt>
    <dgm:pt modelId="{037810E9-08C6-4DDB-BEB9-457F40F592B1}" type="pres">
      <dgm:prSet presAssocID="{7FF0D4B6-2E9D-41C4-A4C4-B2FA19F5C645}" presName="desTx" presStyleLbl="revTx" presStyleIdx="3" presStyleCnt="6">
        <dgm:presLayoutVars/>
      </dgm:prSet>
      <dgm:spPr/>
    </dgm:pt>
    <dgm:pt modelId="{53FC957B-D08A-4CBD-ACE8-1B28597679A8}" type="pres">
      <dgm:prSet presAssocID="{B8ECD256-26EA-41B5-B884-9A6966BDE6CC}" presName="sibTrans" presStyleCnt="0"/>
      <dgm:spPr/>
    </dgm:pt>
    <dgm:pt modelId="{EDA376F9-11AD-4138-8A07-E461E0076D39}" type="pres">
      <dgm:prSet presAssocID="{FED12120-1776-42EF-9675-665166E0157D}" presName="compNode" presStyleCnt="0"/>
      <dgm:spPr/>
    </dgm:pt>
    <dgm:pt modelId="{BB9F25EC-ED56-4DF4-8CB2-C4DF93D76B74}" type="pres">
      <dgm:prSet presAssocID="{FED12120-1776-42EF-9675-665166E0157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4E09A230-4FF9-4CAC-ABCE-3C6ECC5BE463}" type="pres">
      <dgm:prSet presAssocID="{FED12120-1776-42EF-9675-665166E0157D}" presName="iconSpace" presStyleCnt="0"/>
      <dgm:spPr/>
    </dgm:pt>
    <dgm:pt modelId="{A3FC3BAB-4D95-4242-A094-3133698E8CF3}" type="pres">
      <dgm:prSet presAssocID="{FED12120-1776-42EF-9675-665166E0157D}" presName="parTx" presStyleLbl="revTx" presStyleIdx="4" presStyleCnt="6">
        <dgm:presLayoutVars>
          <dgm:chMax val="0"/>
          <dgm:chPref val="0"/>
        </dgm:presLayoutVars>
      </dgm:prSet>
      <dgm:spPr/>
    </dgm:pt>
    <dgm:pt modelId="{972AC571-F4E9-47AE-9596-AF1584C5B7A8}" type="pres">
      <dgm:prSet presAssocID="{FED12120-1776-42EF-9675-665166E0157D}" presName="txSpace" presStyleCnt="0"/>
      <dgm:spPr/>
    </dgm:pt>
    <dgm:pt modelId="{6F5043C8-4A7F-4CE5-B917-D8A540E0D7C2}" type="pres">
      <dgm:prSet presAssocID="{FED12120-1776-42EF-9675-665166E0157D}" presName="desTx" presStyleLbl="revTx" presStyleIdx="5" presStyleCnt="6">
        <dgm:presLayoutVars/>
      </dgm:prSet>
      <dgm:spPr/>
    </dgm:pt>
  </dgm:ptLst>
  <dgm:cxnLst>
    <dgm:cxn modelId="{A2FD1E0A-B800-4FCA-9274-6C1C7C2C7F89}" type="presOf" srcId="{7FF0D4B6-2E9D-41C4-A4C4-B2FA19F5C645}" destId="{0E15597A-623A-48D7-9CEB-104ADD2A3D79}" srcOrd="0" destOrd="0" presId="urn:microsoft.com/office/officeart/2018/5/layout/CenteredIconLabelDescriptionList"/>
    <dgm:cxn modelId="{D2476612-B6AA-43F0-83B7-83474746696F}" type="presOf" srcId="{1460FD9A-CF47-463E-AD68-8B07C3F8690C}" destId="{037810E9-08C6-4DDB-BEB9-457F40F592B1}" srcOrd="0" destOrd="1" presId="urn:microsoft.com/office/officeart/2018/5/layout/CenteredIconLabelDescriptionList"/>
    <dgm:cxn modelId="{A6B4FB14-0499-45A0-BB5B-E46396D5483E}" srcId="{7FF0D4B6-2E9D-41C4-A4C4-B2FA19F5C645}" destId="{D9862622-96D5-47A6-BA00-F4EFBF4C1948}" srcOrd="2" destOrd="0" parTransId="{0113A394-C3C5-48FC-9C64-5A0E27588BA5}" sibTransId="{87A20B85-F51D-4824-B083-A82BBD5C42D2}"/>
    <dgm:cxn modelId="{02917322-8072-4FA7-93F5-85FC408BC384}" srcId="{579DEC36-B97C-4231-9963-5CB7C81D362A}" destId="{FED12120-1776-42EF-9675-665166E0157D}" srcOrd="2" destOrd="0" parTransId="{8610DDE4-7B50-458E-B42E-20CE684563C7}" sibTransId="{E52FEF37-4837-44D0-8AA9-8DE14254E954}"/>
    <dgm:cxn modelId="{CBC7F528-1FB2-4640-863E-955B935CB525}" type="presOf" srcId="{F3CC25EF-55C0-4E71-9EDA-21E08E04E392}" destId="{D123BB79-3F5D-4601-9632-A8B81013C488}" srcOrd="0" destOrd="4" presId="urn:microsoft.com/office/officeart/2018/5/layout/CenteredIconLabelDescriptionList"/>
    <dgm:cxn modelId="{F7A7FD28-E69D-4579-952B-CE462A172AAE}" type="presOf" srcId="{A4B75C67-EEA0-45CF-AA21-D2BA1B49B413}" destId="{6F5043C8-4A7F-4CE5-B917-D8A540E0D7C2}" srcOrd="0" destOrd="2" presId="urn:microsoft.com/office/officeart/2018/5/layout/CenteredIconLabelDescriptionList"/>
    <dgm:cxn modelId="{13DEFA38-96E5-4055-9352-06F2696BB50C}" type="presOf" srcId="{1D5A8996-6BF5-421D-B11A-62AF7A8F29C9}" destId="{037810E9-08C6-4DDB-BEB9-457F40F592B1}" srcOrd="0" destOrd="0" presId="urn:microsoft.com/office/officeart/2018/5/layout/CenteredIconLabelDescriptionList"/>
    <dgm:cxn modelId="{5A555F5D-117D-4F8E-BCFE-C9B7300B63D4}" srcId="{FED12120-1776-42EF-9675-665166E0157D}" destId="{ED495D52-78BE-4F25-9CBD-4E16B859CA8D}" srcOrd="3" destOrd="0" parTransId="{5D606A09-CC20-40EF-941E-A2A98AE3EDDD}" sibTransId="{5810726E-028F-4E71-8097-BC5FB54F1EFA}"/>
    <dgm:cxn modelId="{742A3A5E-97FA-4857-AABA-4FDF70DBC413}" srcId="{FED12120-1776-42EF-9675-665166E0157D}" destId="{A4B75C67-EEA0-45CF-AA21-D2BA1B49B413}" srcOrd="2" destOrd="0" parTransId="{CAC7F571-93E7-41FF-97B9-3E021A47B681}" sibTransId="{F318883A-B9C4-4F72-BFB2-CB474DAF575B}"/>
    <dgm:cxn modelId="{39D31B42-75C9-4363-8FF3-C4AE074E5ED8}" type="presOf" srcId="{F749F85A-0401-49BE-BB03-7CCB606059B5}" destId="{D123BB79-3F5D-4601-9632-A8B81013C488}" srcOrd="0" destOrd="3" presId="urn:microsoft.com/office/officeart/2018/5/layout/CenteredIconLabelDescriptionList"/>
    <dgm:cxn modelId="{FD212267-A407-4F4C-B2F1-645136CB6624}" type="presOf" srcId="{D9862622-96D5-47A6-BA00-F4EFBF4C1948}" destId="{037810E9-08C6-4DDB-BEB9-457F40F592B1}" srcOrd="0" destOrd="2" presId="urn:microsoft.com/office/officeart/2018/5/layout/CenteredIconLabelDescriptionList"/>
    <dgm:cxn modelId="{11FB0F53-B9F4-4FD5-A63F-274067A07A27}" srcId="{FED12120-1776-42EF-9675-665166E0157D}" destId="{669BC4F0-70DA-4F52-9E1B-DBBB10427E09}" srcOrd="1" destOrd="0" parTransId="{37068048-9047-44B4-8024-768161C96508}" sibTransId="{D31B60A2-9651-45A6-B9FA-25D6F0380344}"/>
    <dgm:cxn modelId="{E5423D53-4147-4694-8D79-92C4FD95A8DA}" srcId="{7FF0D4B6-2E9D-41C4-A4C4-B2FA19F5C645}" destId="{1D5A8996-6BF5-421D-B11A-62AF7A8F29C9}" srcOrd="0" destOrd="0" parTransId="{E584EC8D-2A98-4E58-AA91-1D6ECFBC7D6C}" sibTransId="{C808CA73-BA67-4EB8-91AF-6E9D2DF1ED6C}"/>
    <dgm:cxn modelId="{EDF11259-D022-4006-8F0A-D3272F22AFEF}" srcId="{9372703F-1303-42F1-9E8E-2CE838CEE390}" destId="{F749F85A-0401-49BE-BB03-7CCB606059B5}" srcOrd="3" destOrd="0" parTransId="{3795A328-C42A-461E-A642-73628DE8DB95}" sibTransId="{B35CB539-19F6-4101-BED9-A61969E013A5}"/>
    <dgm:cxn modelId="{E2F7AC80-AB0D-4419-ADB3-EDA8FAFAD0B1}" type="presOf" srcId="{579DEC36-B97C-4231-9963-5CB7C81D362A}" destId="{00CBFBD2-68DA-4120-8853-586C824568C0}" srcOrd="0" destOrd="0" presId="urn:microsoft.com/office/officeart/2018/5/layout/CenteredIconLabelDescriptionList"/>
    <dgm:cxn modelId="{84DE4D81-4D35-4CAC-A65F-A2543607ABBE}" type="presOf" srcId="{9372703F-1303-42F1-9E8E-2CE838CEE390}" destId="{AA6D0A80-8A31-45F3-AB51-E56524DC9623}" srcOrd="0" destOrd="0" presId="urn:microsoft.com/office/officeart/2018/5/layout/CenteredIconLabelDescriptionList"/>
    <dgm:cxn modelId="{AB8F668B-96B1-45E5-81E7-FFD7FB5A61D1}" srcId="{9372703F-1303-42F1-9E8E-2CE838CEE390}" destId="{4D9B1CB9-D514-4E08-ACE3-2BC560D19323}" srcOrd="2" destOrd="0" parTransId="{11B67A00-066C-474A-ACB0-C78B31B178D3}" sibTransId="{9A7C5C8E-4DBF-4E27-8C18-AF6E3AAADBAC}"/>
    <dgm:cxn modelId="{51DCF28F-6996-4A41-8F31-58528C111B1A}" type="presOf" srcId="{B8C6E6FB-468A-4F57-8A62-977AA75383B8}" destId="{D123BB79-3F5D-4601-9632-A8B81013C488}" srcOrd="0" destOrd="0" presId="urn:microsoft.com/office/officeart/2018/5/layout/CenteredIconLabelDescriptionList"/>
    <dgm:cxn modelId="{D2D6CD92-AE87-4ADD-BA81-FD42390255FF}" type="presOf" srcId="{669BC4F0-70DA-4F52-9E1B-DBBB10427E09}" destId="{6F5043C8-4A7F-4CE5-B917-D8A540E0D7C2}" srcOrd="0" destOrd="1" presId="urn:microsoft.com/office/officeart/2018/5/layout/CenteredIconLabelDescriptionList"/>
    <dgm:cxn modelId="{38918294-4A7F-42BE-AA34-0791ED5DAD45}" type="presOf" srcId="{4D9B1CB9-D514-4E08-ACE3-2BC560D19323}" destId="{D123BB79-3F5D-4601-9632-A8B81013C488}" srcOrd="0" destOrd="2" presId="urn:microsoft.com/office/officeart/2018/5/layout/CenteredIconLabelDescriptionList"/>
    <dgm:cxn modelId="{6F3FE8A2-AFDD-46CA-97B9-7C4453AFE5B3}" srcId="{7FF0D4B6-2E9D-41C4-A4C4-B2FA19F5C645}" destId="{1460FD9A-CF47-463E-AD68-8B07C3F8690C}" srcOrd="1" destOrd="0" parTransId="{986223FF-EC27-4B96-979C-3CF5CC8B1BC1}" sibTransId="{45024F78-2103-4C9A-9A11-91DB990D3086}"/>
    <dgm:cxn modelId="{9AF73BB1-7835-4EF6-BD1F-B8C6A40B7A4E}" type="presOf" srcId="{F8BEAD95-B8A9-494E-A43A-3CB2C83875F9}" destId="{6F5043C8-4A7F-4CE5-B917-D8A540E0D7C2}" srcOrd="0" destOrd="0" presId="urn:microsoft.com/office/officeart/2018/5/layout/CenteredIconLabelDescriptionList"/>
    <dgm:cxn modelId="{D9FF64B4-E94C-4284-8FE1-F735EDA21FDF}" srcId="{FED12120-1776-42EF-9675-665166E0157D}" destId="{F8BEAD95-B8A9-494E-A43A-3CB2C83875F9}" srcOrd="0" destOrd="0" parTransId="{B29F6DB4-3856-4A5F-BD21-761290EA33BA}" sibTransId="{58EC4840-EA6F-448F-96CD-ECBDFC18D265}"/>
    <dgm:cxn modelId="{4FD2E5BC-4734-483E-9129-E28AD09FE1F1}" srcId="{579DEC36-B97C-4231-9963-5CB7C81D362A}" destId="{7FF0D4B6-2E9D-41C4-A4C4-B2FA19F5C645}" srcOrd="1" destOrd="0" parTransId="{EA4925F5-905E-4987-AFBD-B8125EA296B4}" sibTransId="{B8ECD256-26EA-41B5-B884-9A6966BDE6CC}"/>
    <dgm:cxn modelId="{EF49E8CD-DE77-4B8E-B578-BA0A319229E6}" type="presOf" srcId="{6BACFFCA-1DF2-44EC-8CBE-2065D9DFDBD0}" destId="{D123BB79-3F5D-4601-9632-A8B81013C488}" srcOrd="0" destOrd="1" presId="urn:microsoft.com/office/officeart/2018/5/layout/CenteredIconLabelDescriptionList"/>
    <dgm:cxn modelId="{83A800CF-67DF-4310-8303-31352FDF7A6B}" srcId="{579DEC36-B97C-4231-9963-5CB7C81D362A}" destId="{9372703F-1303-42F1-9E8E-2CE838CEE390}" srcOrd="0" destOrd="0" parTransId="{0B55917D-4DDE-46DE-8E85-461721EE52FC}" sibTransId="{B9EEBD94-3B57-4882-BDCC-D4B3043119FF}"/>
    <dgm:cxn modelId="{256FEDDA-3C95-4087-B681-E5137D2EB8D4}" srcId="{9372703F-1303-42F1-9E8E-2CE838CEE390}" destId="{B8C6E6FB-468A-4F57-8A62-977AA75383B8}" srcOrd="0" destOrd="0" parTransId="{9AB3EA53-045C-4392-AFD2-91DF4FFDED18}" sibTransId="{CE5C2757-B7FE-4415-911D-F6F8495F9A46}"/>
    <dgm:cxn modelId="{24F777E3-9180-4077-A18D-F381C3F9BDC7}" srcId="{9372703F-1303-42F1-9E8E-2CE838CEE390}" destId="{6BACFFCA-1DF2-44EC-8CBE-2065D9DFDBD0}" srcOrd="1" destOrd="0" parTransId="{D29176A1-F37B-4D03-900D-6254F36E101E}" sibTransId="{0CA85758-91DE-4216-ADA0-A25C49A33277}"/>
    <dgm:cxn modelId="{209C66E8-A525-4BDD-866A-D5EF8562C39F}" type="presOf" srcId="{ED495D52-78BE-4F25-9CBD-4E16B859CA8D}" destId="{6F5043C8-4A7F-4CE5-B917-D8A540E0D7C2}" srcOrd="0" destOrd="3" presId="urn:microsoft.com/office/officeart/2018/5/layout/CenteredIconLabelDescriptionList"/>
    <dgm:cxn modelId="{D5AC88F8-C960-467D-8576-7D7C8EE18DDE}" type="presOf" srcId="{FED12120-1776-42EF-9675-665166E0157D}" destId="{A3FC3BAB-4D95-4242-A094-3133698E8CF3}" srcOrd="0" destOrd="0" presId="urn:microsoft.com/office/officeart/2018/5/layout/CenteredIconLabelDescriptionList"/>
    <dgm:cxn modelId="{7F1FE4FB-8A46-442C-823A-602B6020D18D}" srcId="{9372703F-1303-42F1-9E8E-2CE838CEE390}" destId="{F3CC25EF-55C0-4E71-9EDA-21E08E04E392}" srcOrd="4" destOrd="0" parTransId="{4C2E97CB-E503-4365-93A1-1FD87445149A}" sibTransId="{2774CAAC-C117-4ED0-8D58-1988C641C334}"/>
    <dgm:cxn modelId="{7DE00259-A65C-41F7-A5D8-4EFD0F3E11C9}" type="presParOf" srcId="{00CBFBD2-68DA-4120-8853-586C824568C0}" destId="{16BFF0CA-7149-433D-9BF4-F759ACD315FD}" srcOrd="0" destOrd="0" presId="urn:microsoft.com/office/officeart/2018/5/layout/CenteredIconLabelDescriptionList"/>
    <dgm:cxn modelId="{E7F1285C-8A2C-41A3-AAEA-55A423D4F057}" type="presParOf" srcId="{16BFF0CA-7149-433D-9BF4-F759ACD315FD}" destId="{6BBEA3FD-B8C0-4F80-A8E2-27F609090E73}" srcOrd="0" destOrd="0" presId="urn:microsoft.com/office/officeart/2018/5/layout/CenteredIconLabelDescriptionList"/>
    <dgm:cxn modelId="{DD6E63E0-1CD1-4650-950B-D703375957CA}" type="presParOf" srcId="{16BFF0CA-7149-433D-9BF4-F759ACD315FD}" destId="{37E4346A-5FFF-4B5D-9AA6-8D311F2FF184}" srcOrd="1" destOrd="0" presId="urn:microsoft.com/office/officeart/2018/5/layout/CenteredIconLabelDescriptionList"/>
    <dgm:cxn modelId="{E9EE27D1-091E-4F13-9BAE-31F276A83CF2}" type="presParOf" srcId="{16BFF0CA-7149-433D-9BF4-F759ACD315FD}" destId="{AA6D0A80-8A31-45F3-AB51-E56524DC9623}" srcOrd="2" destOrd="0" presId="urn:microsoft.com/office/officeart/2018/5/layout/CenteredIconLabelDescriptionList"/>
    <dgm:cxn modelId="{D384405B-A48B-43C4-98F3-0351C8DF0557}" type="presParOf" srcId="{16BFF0CA-7149-433D-9BF4-F759ACD315FD}" destId="{7E1F21EA-E6B1-48E5-AB68-F6A66A199932}" srcOrd="3" destOrd="0" presId="urn:microsoft.com/office/officeart/2018/5/layout/CenteredIconLabelDescriptionList"/>
    <dgm:cxn modelId="{FF4B3EC6-0AC2-4AE7-AD15-12040253F61D}" type="presParOf" srcId="{16BFF0CA-7149-433D-9BF4-F759ACD315FD}" destId="{D123BB79-3F5D-4601-9632-A8B81013C488}" srcOrd="4" destOrd="0" presId="urn:microsoft.com/office/officeart/2018/5/layout/CenteredIconLabelDescriptionList"/>
    <dgm:cxn modelId="{66720B25-7DB8-43BA-88B5-5B4309913C54}" type="presParOf" srcId="{00CBFBD2-68DA-4120-8853-586C824568C0}" destId="{918B35AF-FFD3-457F-BD59-282DCCEDD6CC}" srcOrd="1" destOrd="0" presId="urn:microsoft.com/office/officeart/2018/5/layout/CenteredIconLabelDescriptionList"/>
    <dgm:cxn modelId="{3828F339-4998-416D-B5FC-50D0A4ADC261}" type="presParOf" srcId="{00CBFBD2-68DA-4120-8853-586C824568C0}" destId="{AE94AF0B-DB43-4538-847D-B40B151A0A60}" srcOrd="2" destOrd="0" presId="urn:microsoft.com/office/officeart/2018/5/layout/CenteredIconLabelDescriptionList"/>
    <dgm:cxn modelId="{C5CEF3D1-F2FD-4339-8175-E839973AB845}" type="presParOf" srcId="{AE94AF0B-DB43-4538-847D-B40B151A0A60}" destId="{2F7E163E-DE6C-43CD-B133-E4FA81DA6626}" srcOrd="0" destOrd="0" presId="urn:microsoft.com/office/officeart/2018/5/layout/CenteredIconLabelDescriptionList"/>
    <dgm:cxn modelId="{647F76C5-3375-46CF-BC9A-175608BD1656}" type="presParOf" srcId="{AE94AF0B-DB43-4538-847D-B40B151A0A60}" destId="{963E5A3D-C3E5-4AB2-8698-387404815079}" srcOrd="1" destOrd="0" presId="urn:microsoft.com/office/officeart/2018/5/layout/CenteredIconLabelDescriptionList"/>
    <dgm:cxn modelId="{2FC58466-EDCF-4C59-AD7E-AAE382304BE7}" type="presParOf" srcId="{AE94AF0B-DB43-4538-847D-B40B151A0A60}" destId="{0E15597A-623A-48D7-9CEB-104ADD2A3D79}" srcOrd="2" destOrd="0" presId="urn:microsoft.com/office/officeart/2018/5/layout/CenteredIconLabelDescriptionList"/>
    <dgm:cxn modelId="{095EB74E-9308-4BB6-9283-A46A445379A5}" type="presParOf" srcId="{AE94AF0B-DB43-4538-847D-B40B151A0A60}" destId="{7732737F-462A-4D3E-A660-37B7039B276C}" srcOrd="3" destOrd="0" presId="urn:microsoft.com/office/officeart/2018/5/layout/CenteredIconLabelDescriptionList"/>
    <dgm:cxn modelId="{3C8AF795-B7D5-4BB8-99A7-8C14CA637BD9}" type="presParOf" srcId="{AE94AF0B-DB43-4538-847D-B40B151A0A60}" destId="{037810E9-08C6-4DDB-BEB9-457F40F592B1}" srcOrd="4" destOrd="0" presId="urn:microsoft.com/office/officeart/2018/5/layout/CenteredIconLabelDescriptionList"/>
    <dgm:cxn modelId="{0EF278D0-FA5B-49B1-ACF2-B489FE844A57}" type="presParOf" srcId="{00CBFBD2-68DA-4120-8853-586C824568C0}" destId="{53FC957B-D08A-4CBD-ACE8-1B28597679A8}" srcOrd="3" destOrd="0" presId="urn:microsoft.com/office/officeart/2018/5/layout/CenteredIconLabelDescriptionList"/>
    <dgm:cxn modelId="{F457B4A2-A38F-4510-8570-0B0C8080D975}" type="presParOf" srcId="{00CBFBD2-68DA-4120-8853-586C824568C0}" destId="{EDA376F9-11AD-4138-8A07-E461E0076D39}" srcOrd="4" destOrd="0" presId="urn:microsoft.com/office/officeart/2018/5/layout/CenteredIconLabelDescriptionList"/>
    <dgm:cxn modelId="{8EC15D28-C6E8-4BDC-9688-8AA202EEE374}" type="presParOf" srcId="{EDA376F9-11AD-4138-8A07-E461E0076D39}" destId="{BB9F25EC-ED56-4DF4-8CB2-C4DF93D76B74}" srcOrd="0" destOrd="0" presId="urn:microsoft.com/office/officeart/2018/5/layout/CenteredIconLabelDescriptionList"/>
    <dgm:cxn modelId="{E3EE4C73-6215-4F68-8309-C829A3735E17}" type="presParOf" srcId="{EDA376F9-11AD-4138-8A07-E461E0076D39}" destId="{4E09A230-4FF9-4CAC-ABCE-3C6ECC5BE463}" srcOrd="1" destOrd="0" presId="urn:microsoft.com/office/officeart/2018/5/layout/CenteredIconLabelDescriptionList"/>
    <dgm:cxn modelId="{05BF1D22-D4B8-41DA-A3AC-B03DC2F25B36}" type="presParOf" srcId="{EDA376F9-11AD-4138-8A07-E461E0076D39}" destId="{A3FC3BAB-4D95-4242-A094-3133698E8CF3}" srcOrd="2" destOrd="0" presId="urn:microsoft.com/office/officeart/2018/5/layout/CenteredIconLabelDescriptionList"/>
    <dgm:cxn modelId="{46C4BBCC-3740-4303-B3B1-BC3E5B7628EE}" type="presParOf" srcId="{EDA376F9-11AD-4138-8A07-E461E0076D39}" destId="{972AC571-F4E9-47AE-9596-AF1584C5B7A8}" srcOrd="3" destOrd="0" presId="urn:microsoft.com/office/officeart/2018/5/layout/CenteredIconLabelDescriptionList"/>
    <dgm:cxn modelId="{93082D03-C395-42AC-8758-E71429894C4A}" type="presParOf" srcId="{EDA376F9-11AD-4138-8A07-E461E0076D39}" destId="{6F5043C8-4A7F-4CE5-B917-D8A540E0D7C2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BEA3FD-B8C0-4F80-A8E2-27F609090E73}">
      <dsp:nvSpPr>
        <dsp:cNvPr id="0" name=""/>
        <dsp:cNvSpPr/>
      </dsp:nvSpPr>
      <dsp:spPr>
        <a:xfrm>
          <a:off x="1099430" y="499443"/>
          <a:ext cx="1179773" cy="117977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6D0A80-8A31-45F3-AB51-E56524DC9623}">
      <dsp:nvSpPr>
        <dsp:cNvPr id="0" name=""/>
        <dsp:cNvSpPr/>
      </dsp:nvSpPr>
      <dsp:spPr>
        <a:xfrm>
          <a:off x="3926" y="1843097"/>
          <a:ext cx="3370781" cy="505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600" kern="1200"/>
            <a:t>People</a:t>
          </a:r>
          <a:endParaRPr lang="en-US" sz="3600" kern="1200"/>
        </a:p>
      </dsp:txBody>
      <dsp:txXfrm>
        <a:off x="3926" y="1843097"/>
        <a:ext cx="3370781" cy="505617"/>
      </dsp:txXfrm>
    </dsp:sp>
    <dsp:sp modelId="{D123BB79-3F5D-4601-9632-A8B81013C488}">
      <dsp:nvSpPr>
        <dsp:cNvPr id="0" name=""/>
        <dsp:cNvSpPr/>
      </dsp:nvSpPr>
      <dsp:spPr>
        <a:xfrm>
          <a:off x="3926" y="2424938"/>
          <a:ext cx="3370781" cy="1885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Research nurse, governance, data ,lab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Training and education</a:t>
          </a:r>
          <a:endParaRPr lang="en-US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PI’s, CI’s, Fellows</a:t>
          </a:r>
          <a:endParaRPr lang="en-US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PPIE</a:t>
          </a:r>
          <a:endParaRPr lang="en-US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AHPs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Joint academic posts</a:t>
          </a:r>
          <a:endParaRPr lang="en-US" sz="1700" kern="1200" dirty="0"/>
        </a:p>
      </dsp:txBody>
      <dsp:txXfrm>
        <a:off x="3926" y="2424938"/>
        <a:ext cx="3370781" cy="1885684"/>
      </dsp:txXfrm>
    </dsp:sp>
    <dsp:sp modelId="{2F7E163E-DE6C-43CD-B133-E4FA81DA6626}">
      <dsp:nvSpPr>
        <dsp:cNvPr id="0" name=""/>
        <dsp:cNvSpPr/>
      </dsp:nvSpPr>
      <dsp:spPr>
        <a:xfrm>
          <a:off x="5060098" y="499443"/>
          <a:ext cx="1179773" cy="117977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15597A-623A-48D7-9CEB-104ADD2A3D79}">
      <dsp:nvSpPr>
        <dsp:cNvPr id="0" name=""/>
        <dsp:cNvSpPr/>
      </dsp:nvSpPr>
      <dsp:spPr>
        <a:xfrm>
          <a:off x="3964594" y="1843097"/>
          <a:ext cx="3370781" cy="505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600" kern="1200"/>
            <a:t>Process </a:t>
          </a:r>
          <a:endParaRPr lang="en-US" sz="3600" kern="1200"/>
        </a:p>
      </dsp:txBody>
      <dsp:txXfrm>
        <a:off x="3964594" y="1843097"/>
        <a:ext cx="3370781" cy="505617"/>
      </dsp:txXfrm>
    </dsp:sp>
    <dsp:sp modelId="{037810E9-08C6-4DDB-BEB9-457F40F592B1}">
      <dsp:nvSpPr>
        <dsp:cNvPr id="0" name=""/>
        <dsp:cNvSpPr/>
      </dsp:nvSpPr>
      <dsp:spPr>
        <a:xfrm>
          <a:off x="3964594" y="2424938"/>
          <a:ext cx="3370781" cy="1885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Governance Structure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Oversight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Policies and procedures</a:t>
          </a:r>
          <a:endParaRPr lang="en-US" sz="1700" kern="1200"/>
        </a:p>
      </dsp:txBody>
      <dsp:txXfrm>
        <a:off x="3964594" y="2424938"/>
        <a:ext cx="3370781" cy="1885684"/>
      </dsp:txXfrm>
    </dsp:sp>
    <dsp:sp modelId="{BB9F25EC-ED56-4DF4-8CB2-C4DF93D76B74}">
      <dsp:nvSpPr>
        <dsp:cNvPr id="0" name=""/>
        <dsp:cNvSpPr/>
      </dsp:nvSpPr>
      <dsp:spPr>
        <a:xfrm>
          <a:off x="9020766" y="499443"/>
          <a:ext cx="1179773" cy="117977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FC3BAB-4D95-4242-A094-3133698E8CF3}">
      <dsp:nvSpPr>
        <dsp:cNvPr id="0" name=""/>
        <dsp:cNvSpPr/>
      </dsp:nvSpPr>
      <dsp:spPr>
        <a:xfrm>
          <a:off x="7925262" y="1843097"/>
          <a:ext cx="3370781" cy="5056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 dirty="0"/>
            <a:t>Pounds</a:t>
          </a:r>
        </a:p>
      </dsp:txBody>
      <dsp:txXfrm>
        <a:off x="7925262" y="1843097"/>
        <a:ext cx="3370781" cy="505617"/>
      </dsp:txXfrm>
    </dsp:sp>
    <dsp:sp modelId="{6F5043C8-4A7F-4CE5-B917-D8A540E0D7C2}">
      <dsp:nvSpPr>
        <dsp:cNvPr id="0" name=""/>
        <dsp:cNvSpPr/>
      </dsp:nvSpPr>
      <dsp:spPr>
        <a:xfrm>
          <a:off x="7925262" y="2424938"/>
          <a:ext cx="3370781" cy="18856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Commercial income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CRN income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Grants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RCF </a:t>
          </a:r>
          <a:endParaRPr lang="en-US" sz="1700" kern="1200"/>
        </a:p>
      </dsp:txBody>
      <dsp:txXfrm>
        <a:off x="7925262" y="2424938"/>
        <a:ext cx="3370781" cy="18856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15B938-C32F-4CB8-BFDC-25A3E974BC82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79CCF1-BA9A-492F-9FFC-C5DE2138D6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74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91EC87-BA78-4027-A54A-65C6B90C33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9623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91EC87-BA78-4027-A54A-65C6B90C33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6700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91EC87-BA78-4027-A54A-65C6B90C334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7382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282689-571A-B24B-9671-370EFB1AD43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17/01/2025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B85F33-7DA6-424A-BEB6-8E621AFB5F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6244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Since moved to 91%.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4282689-571A-B24B-9671-370EFB1AD43C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17/01/2025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B85F33-7DA6-424A-BEB6-8E621AFB5F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0286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84BE72-F1B3-4DF6-86A8-E772C9A4C3B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009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EA95C-FD1D-49CC-ADF4-0A3E99752C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B5EBB4-B6F1-44A4-A77D-D7DEE0C636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6121B7-6987-402A-8182-224D8BE1B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7C244-B42F-485A-B2E2-D966316B4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C2DE1-E949-4888-A823-BDA73D6AB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09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A8674-D295-463D-B371-3CC33B012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B84678-EB4A-4C4E-9282-51303B6589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E359E-99C4-4092-A959-856748716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DCFD3-F3BA-47EB-A033-48F7D2A3C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67999-52F5-4272-A35A-03539CE88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911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A84022-0AFA-47CF-B578-0DC7A86D48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90ADFC-6B6B-4E16-8409-4F7EB81CBA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54A59-A708-48C6-BF4D-061DC88CE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DE406E-52F4-4946-B488-DF61B03A6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5A123-F1BC-4193-80E0-1F52CA5F5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77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09203-1A80-5CB7-570C-D6BF0D1AF1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2F6F94-0B4D-9219-24E0-4E4181DDD6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D8829-3FFA-434F-A0FE-E229E4067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9A19B-4DDE-6E8F-EB9F-0ED094868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20C62A-40F8-3CDA-87EC-F4CCF4A69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330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0463D-C6FB-CE91-BBFA-34DF97BA6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B0E0B-ACD2-834B-F8AE-10D62AD04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90461-91E7-F0BF-5528-8C16C17434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8ED82-D2D5-8BC7-5C61-B4EC246E8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FDAFC-B197-AD3E-1B7D-649923A34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4655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FD3A-AA52-97DB-3660-C950FA133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D4BCB-97CB-C4F6-B0E7-4DB0E6D49D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FB82C-3BC3-6EFB-DFFE-964B8C7F2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C435C-76B2-7203-07B3-F98A188C8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1A4BD5-080D-20A6-D908-302D926E3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038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F5F23-2955-78BF-C961-A5218C5AF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73FAA-E4C2-AB8B-5605-913873C38F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D713DC-8964-044A-AD71-801C7229EC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73448C-F32F-2141-7A0A-C8ED34C62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CD360B-7E75-A7C8-073D-B0A0F66EE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A24E4-DEA1-E366-07A0-F5FD60B21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614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B7E3E-750E-4083-9EC0-380CD56FD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D4DFDB-AD00-1D7C-1877-D7BC15B17B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E5A257-1B31-2BC2-40CA-B62AEC1F28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F1F4BC-AFAC-559D-8C1C-7E37ED7CDB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22B62C-14DE-7321-79CC-FB2FACFC14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45C12E-153C-B5CC-33F9-FC65ACE17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57AC01-7B76-FE2A-41C9-5B3260DD9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0A626B-2224-B8AC-DD43-0CDDE55F1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8477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10BA12-8937-4820-B293-332B15547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96B5F8-F8A3-96CC-D14A-8325CE010E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B840EB-52A0-B432-CD8B-94E6C4F52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DD92BD-D9BA-B0F9-7DFA-088069C64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835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89E044-9235-76BB-90FE-A5A3A2458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557F33-8518-338B-8428-2F6C4015C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EF965-8A4A-41B1-6032-F7777BBAF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0645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E452A-5F7E-F478-61DC-13E2FD8A4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A8471-B63E-5CCA-CC4A-6B63A7BF1E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485F12-E45D-4CED-BB0C-30CCB36509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B04094-8777-AED2-0AA2-0FCDDEFB5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1F253D-09F7-BA99-39DC-80957809A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C7C91D-43CC-B181-6E46-09C2AFB82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5881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6E755-9150-484B-9D79-F2292A7C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FD16E-E8E3-4AF0-8F1F-B63830884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E4EEFA-AE3C-40DD-ADF4-391F47F69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4661A-70B3-4AF2-9317-EB666A79F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D6B50-5582-46EA-9AAF-ACB307AB4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224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B4929-80D3-D5C3-2BCA-D74147AF4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5F955A9-8A8D-F30C-FAB1-B14260A82F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6EC7EF-97C5-69EF-A59C-CF06E2AC80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99E9A1-5C20-E135-818B-2159AE145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BC92E9-0BCF-CB23-6A31-109EBC5D3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AAC7AC-8CBA-1CF7-E46C-A22D1D097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5135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1700F-24C4-1DDE-8A5E-DE4B5C186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BA5B2C-E347-E80C-CF3B-617AAED0D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C24CF-3457-CFF6-29A6-36ACDFAED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18F81-DBE2-6693-8AAB-2459930E3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35B02-6D06-407E-3CC3-4BDD8A8F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9519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3DED01-688E-6168-CB0C-084B072682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A47AD9-9D48-BF8E-CD41-2C7B3A09FA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6336D-7D2A-644C-5A64-E024957B0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AFFB1-338E-8067-14E0-F37C27761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2F400F-2DE8-644D-A474-4FB5465BA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6625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213A9-1C9D-CE44-B1EA-6FA615AD70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24695"/>
            <a:ext cx="11458300" cy="842276"/>
          </a:xfrm>
        </p:spPr>
        <p:txBody>
          <a:bodyPr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22039-20E6-9A42-AB96-1A56E00F2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850" y="2013377"/>
            <a:ext cx="11458300" cy="4140535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61903-E778-9646-9FF9-F80DDF2A5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7A7B-F31D-B344-836C-A639F0094DD6}" type="datetime1">
              <a:rPr lang="en-GB" smtClean="0"/>
              <a:t>17/01/2025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D98EA-A7FC-5E4E-BCC2-9E1F23925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01A99-9A1A-DC4F-AC6B-3BD512839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884BE4-45A2-CB49-8EF5-42EA151733E7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69856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54CED2-8856-3049-BBDE-40994C100428}" type="datetime1">
              <a:rPr lang="en-GB" smtClean="0"/>
              <a:t>17/01/2025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C4D7DC-7B20-2449-BD2E-3B9518959AF8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6093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54CED2-8856-3049-BBDE-40994C100428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4C4D7DC-7B20-2449-BD2E-3B9518959AF8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0183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D6D5990-D230-494A-AFE1-A377BD46F56A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D1504A-26E7-5C43-A957-655C79045144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9557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D73365-F639-A549-8E1F-0B1E00687E9B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8F5195D-5BA5-DC43-812E-3D99A77AF64E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45142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88E271-B3DF-3847-9E4A-D9F367CE14CC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523E76-A290-AE4C-A6AB-FDC327C41D99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419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88E271-B3DF-3847-9E4A-D9F367CE14CC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523E76-A290-AE4C-A6AB-FDC327C41D99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8949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E22C0-74ED-4AB4-8347-204FB7F8E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CAA1DC-8716-4E71-AD14-8E4A3DEB2F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E4C1F-4D1E-497A-96D4-E6F28AB5B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EE635-DF2A-46C6-A353-2F1832CF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BCFDF6-A8EC-4FA6-9214-CA8CB1288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04402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75C79-2BB5-7B44-82EF-43AE916DE6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0635B-38A6-8B49-8A9C-38B468E6F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3952" y="3694114"/>
            <a:ext cx="6864096" cy="156368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8316B-1A1A-CE4E-9CB4-0A80B5CE3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B88E271-B3DF-3847-9E4A-D9F367CE14CC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73F87C-CE36-544B-A3C6-2F9088997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86177-310A-9C40-ABCC-C6A81218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523E76-A290-AE4C-A6AB-FDC327C41D99}"/>
              </a:ext>
            </a:extLst>
          </p:cNvPr>
          <p:cNvCxnSpPr>
            <a:cxnSpLocks/>
          </p:cNvCxnSpPr>
          <p:nvPr userDrawn="1"/>
        </p:nvCxnSpPr>
        <p:spPr>
          <a:xfrm>
            <a:off x="2310384" y="3602038"/>
            <a:ext cx="757123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4057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213A9-1C9D-CE44-B1EA-6FA615AD70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24695"/>
            <a:ext cx="11458300" cy="842276"/>
          </a:xfrm>
        </p:spPr>
        <p:txBody>
          <a:bodyPr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322039-20E6-9A42-AB96-1A56E00F21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6850" y="2013381"/>
            <a:ext cx="11458300" cy="4140535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61903-E778-9646-9FF9-F80DDF2A5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A7A7B-F31D-B344-836C-A639F0094DD6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D98EA-A7FC-5E4E-BCC2-9E1F23925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01A99-9A1A-DC4F-AC6B-3BD512839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7884BE4-45A2-CB49-8EF5-42EA151733E7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7849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0BBA8-447A-C44F-8686-C88C7A833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32198"/>
            <a:ext cx="11458300" cy="842276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41DB5-2908-C944-870F-A5CCB3A769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6850" y="2017650"/>
            <a:ext cx="5652949" cy="4145407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2EDF4-EB6F-2145-88C2-B177DB4C6B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2017650"/>
            <a:ext cx="5652949" cy="4145407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BB5A-0552-D14B-A65B-65C378F1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90AAF-5516-4C49-9531-2F4837C73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767DD-2EC7-B34D-B8F5-F2E8DC61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59460B-F1C8-6A44-941D-F2D47060B8BC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2351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0BBA8-447A-C44F-8686-C88C7A833E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32198"/>
            <a:ext cx="11458300" cy="842276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41DB5-2908-C944-870F-A5CCB3A769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6850" y="2017650"/>
            <a:ext cx="5652949" cy="4145407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BB5A-0552-D14B-A65B-65C378F1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90AAF-5516-4C49-9531-2F4837C73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767DD-2EC7-B34D-B8F5-F2E8DC61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659460B-F1C8-6A44-941D-F2D47060B8BC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E63F042-2F27-FD47-AD7A-5758C9D742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72201" y="2017292"/>
            <a:ext cx="5652949" cy="414540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14D38A7-40DB-294A-BD57-118281AE7A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19805" y="5248840"/>
            <a:ext cx="6172201" cy="11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8015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60995-D774-0A46-B467-2C52A93C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49656"/>
            <a:ext cx="11461476" cy="823912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DF04D1-1D24-8545-BE44-8F5347713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3679" y="2020823"/>
            <a:ext cx="5633900" cy="66713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4F268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B6AAA1-70A3-BA4A-9EA1-2C0F8F534E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3679" y="2687959"/>
            <a:ext cx="5633900" cy="3493389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00000"/>
              </a:lnSpc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1D8837-ABB3-9045-A4A0-A0A5FC6AA5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7" y="2020827"/>
            <a:ext cx="5659301" cy="667131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rgbClr val="4F2683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B003F8-FB36-8345-915A-295EB74B00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687959"/>
            <a:ext cx="5652949" cy="3493389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722EADB-22A1-8E4B-9314-AB7EC8B13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2A2E7-967D-8549-90F5-C1C435E24400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B18BC9-147E-784E-892C-8C5F90439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F70956-C20B-964F-AF08-04651053C5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32EE56D-C1D9-934A-9AE7-442A7B872363}"/>
              </a:ext>
            </a:extLst>
          </p:cNvPr>
          <p:cNvCxnSpPr>
            <a:cxnSpLocks/>
          </p:cNvCxnSpPr>
          <p:nvPr userDrawn="1"/>
        </p:nvCxnSpPr>
        <p:spPr>
          <a:xfrm>
            <a:off x="366850" y="1938528"/>
            <a:ext cx="114583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01397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E392B-BBD6-EF4B-A321-10EC5C35DA9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0" y="1031292"/>
            <a:ext cx="11458300" cy="842276"/>
          </a:xfrm>
        </p:spPr>
        <p:txBody>
          <a:bodyPr anchor="b" anchorCtr="0"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8B1F5-01D3-3349-8EC2-D012A1EE2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06B5A-D839-D44D-B4C8-AF5167ED2629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1FA987-029E-014B-9D84-2653CE656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CCAC2B-4B3B-4242-B9FE-B79289D17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270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E63F042-2F27-FD47-AD7A-5758C9D742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BB5A-0552-D14B-A65B-65C378F1B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CE1E-1B55-2947-9963-54AF5CBEA441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90AAF-5516-4C49-9531-2F4837C73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D767DD-2EC7-B34D-B8F5-F2E8DC612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A14D38A7-40DB-294A-BD57-118281AE7A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090" y="5125274"/>
            <a:ext cx="12002532" cy="113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3414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17B3D3-3375-FA48-8B94-1D7D1D933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40313-A122-C14C-B656-D37AB3F0E6CE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3D3A8D-4B03-B847-9AD2-84C8E96CF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9493D-0E85-E343-9965-59201105D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8350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AD80A-AB39-984B-9B38-DE5B213FE0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4" y="1042288"/>
            <a:ext cx="5729150" cy="1069975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9AAB1-D998-1143-BE1C-676AF9B9E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0223" y="1042289"/>
            <a:ext cx="5524933" cy="4873625"/>
          </a:xfrm>
        </p:spPr>
        <p:txBody>
          <a:bodyPr/>
          <a:lstStyle>
            <a:lvl1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8534B8-BC4C-8041-9EE3-23E9506C48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6854" y="2304288"/>
            <a:ext cx="5729150" cy="3619564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3A0CEA-1FC2-1B4D-A93D-42D53F7B0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06FD-BE82-D24B-994D-D065C345C366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A10338-EF2F-2445-945B-A9C2E08D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0929D9-7D00-C34C-8FAD-BBF6C0EE6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6AE784-0B32-FE41-94FB-A47C04D9C112}"/>
              </a:ext>
            </a:extLst>
          </p:cNvPr>
          <p:cNvCxnSpPr>
            <a:cxnSpLocks/>
          </p:cNvCxnSpPr>
          <p:nvPr userDrawn="1"/>
        </p:nvCxnSpPr>
        <p:spPr>
          <a:xfrm>
            <a:off x="366854" y="2212848"/>
            <a:ext cx="5729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4159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6CA76-B875-FA4A-A114-807B8DB152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6854" y="1042288"/>
            <a:ext cx="5729150" cy="1069975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F55A241-5F47-8348-81F0-0348116703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309360" y="1042289"/>
            <a:ext cx="5515790" cy="487362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7E6303-B2FC-EE4C-8ACD-8D563F5AA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66854" y="2304288"/>
            <a:ext cx="5729150" cy="3619564"/>
          </a:xfrm>
        </p:spPr>
        <p:txBody>
          <a:bodyPr/>
          <a:lstStyle>
            <a:lvl1pPr marL="0" indent="0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B9876-2084-6543-B0CE-0B1BD53B9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E2DE2-6DF5-C246-B7E3-9E63962142D1}" type="datetime1">
              <a:rPr lang="en-GB" smtClean="0"/>
              <a:t>17/01/2025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32706-E4E2-A84E-9EF9-BA61A445D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0EA5D1-D051-3E40-B6EA-0D28709C9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3DD674-0FE8-9A43-90ED-815A93F2FBA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0DA6217-7ECF-8747-B6BA-0C13B8B5E7C5}"/>
              </a:ext>
            </a:extLst>
          </p:cNvPr>
          <p:cNvCxnSpPr>
            <a:cxnSpLocks/>
          </p:cNvCxnSpPr>
          <p:nvPr userDrawn="1"/>
        </p:nvCxnSpPr>
        <p:spPr>
          <a:xfrm>
            <a:off x="366854" y="2212848"/>
            <a:ext cx="5729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8830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EAABB-2E61-4C0F-BD2C-C00CB1A24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8A8B6-2D86-4CBA-A78D-4532187525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8309E6-19BF-48A2-94CD-333EF16C0A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D1953-D182-44C1-84CA-A29B87C74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1450A8-154B-43D0-B9FF-F9B34A326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D90260-15E0-4407-ACA2-AA81A3DC2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5097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192A-8515-4E5E-9074-A926E95814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8A26D-ED85-4621-A382-D16BB62163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6038D0-38AB-4959-A382-DACBBB258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E46568-FC66-4CEB-A0B4-C83AABFBC6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6B8B01-F2E0-4B98-A038-EC436BA4CB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ADA456-3753-43A3-A7D7-711E5AC28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40E1D8-1946-437F-A04A-058C0AEBC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0ED3FA-B918-4A47-A764-C123D4BDD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672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7754C-CA42-4F16-883D-42B014831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161AFF-A62D-43B2-809C-F53B766D5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27DDC9-089D-42A9-BDC9-920C29D8D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1305D3-0ACE-4CD6-A0E9-7C1AC6BCF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246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A27963-D93B-479B-8D75-C11FC7B962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60FB95-84A5-4A6F-8835-66DBB26B3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2910EE-8995-4AC6-8D74-5C8FE39DB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19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579DB-F8A4-4803-B959-4107BC7AD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EF0D4-78E8-4431-B438-0FB4683FB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E0A536-8582-4C90-BB0E-00C94E3B22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CF1902-E57E-4B9F-8281-0EA9A1C8F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5F1349-E538-4145-896F-4049149BD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C1F533-B7A5-431D-822D-DEE5A7CCF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724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EA7DB-FE6C-4C49-8B4F-8A38414DD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44F04D-1162-435D-AF10-C6D831389D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A49C67-52A5-4EA4-BEF8-A9C722FA8C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EAC57B-D0C6-4AAD-B3A8-6D886898E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8DE822-AEA0-4999-9FE5-FE35B5505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16A9C8-0680-4E6B-8E5B-AC53A810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996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6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4F24C13-7B44-4A4F-A032-035979128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CB63AC-F8A1-45C7-BDB6-5A046D55F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421A5-412E-4B09-B022-28C4C6E659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64489-1F4C-4566-A4ED-15B50C86993E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84C01-DC32-409F-92AE-833983C1B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CD10A-C079-45BC-ABB8-6C6B442A98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BC759-C793-484D-9CC2-CC23CF6167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841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665A3A-904A-CAB0-ECA1-2BB75B04B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F42AA-CA2C-1DCF-C980-651E17507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DA384-2C88-9EF9-7052-A23BB2FD17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BE7E35-30C7-45F2-A041-FEB63357D8A9}" type="datetimeFigureOut">
              <a:rPr lang="en-GB" smtClean="0"/>
              <a:t>17/01/2025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3CBC5-5B9F-129D-F042-9DF03ADF5B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B519E-7DC8-3342-AD12-3F0DB80279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D7978B-0379-4E98-BC78-15EEE34DF3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00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5FADD0-948E-2E4D-8166-8630AC059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31292"/>
            <a:ext cx="11458300" cy="8422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2FA5A-445C-4C4C-984F-8E925BF0A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6850" y="2008505"/>
            <a:ext cx="11458300" cy="4136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B46A2-77C7-DF4C-8D1D-32C2256F4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6850" y="64506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A1A0663-5F6E-FA48-86B0-FB592E17755D}" type="datetime1">
              <a:rPr lang="en-GB" smtClean="0"/>
              <a:pPr/>
              <a:t>17/01/2025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9F296-8AD1-C245-B261-EFF96F0308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45062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25F4A-C3E2-9945-995F-CE40CC3519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1950" y="64506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928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4F268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4F2683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5FADD0-948E-2E4D-8166-8630AC059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850" y="1031292"/>
            <a:ext cx="11458300" cy="8422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2FA5A-445C-4C4C-984F-8E925BF0A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6850" y="2008506"/>
            <a:ext cx="11458300" cy="41362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2B46A2-77C7-DF4C-8D1D-32C2256F4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6850" y="64506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A1A0663-5F6E-FA48-86B0-FB592E17755D}" type="datetime1">
              <a:rPr lang="en-GB" smtClean="0"/>
              <a:pPr/>
              <a:t>17/01/2025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A9F296-8AD1-C245-B261-EFF96F0308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5" y="645062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B25F4A-C3E2-9945-995F-CE40CC3519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1950" y="64506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53DD674-0FE8-9A43-90ED-815A93F2FB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54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4F2683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4F2683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4F2683"/>
        </a:buClr>
        <a:buFont typeface="Arial" panose="020B0604020202020204" pitchFamily="34" charset="0"/>
        <a:buChar char="•"/>
        <a:defRPr sz="13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9F374-9CFA-4741-B2F3-42337B60023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400" b="1" dirty="0"/>
              <a:t> Research Strategy Update </a:t>
            </a:r>
            <a:br>
              <a:rPr lang="en-GB" sz="4400" dirty="0"/>
            </a:br>
            <a:br>
              <a:rPr lang="en-GB" dirty="0"/>
            </a:br>
            <a:r>
              <a:rPr lang="en-GB" sz="2800" b="1" dirty="0"/>
              <a:t>Board of Directors 28</a:t>
            </a:r>
            <a:r>
              <a:rPr lang="en-GB" sz="2800" b="1" baseline="30000" dirty="0"/>
              <a:t>th</a:t>
            </a:r>
            <a:r>
              <a:rPr lang="en-GB" sz="2800" b="1" dirty="0"/>
              <a:t> Jan 2025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33DC85-1675-420E-B515-85C00B66CF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93828"/>
            <a:ext cx="9144000" cy="1163972"/>
          </a:xfrm>
        </p:spPr>
        <p:txBody>
          <a:bodyPr/>
          <a:lstStyle/>
          <a:p>
            <a:r>
              <a:rPr lang="en-GB" dirty="0"/>
              <a:t>Jay Wright </a:t>
            </a:r>
          </a:p>
          <a:p>
            <a:r>
              <a:rPr lang="en-GB" dirty="0"/>
              <a:t>Director of Research</a:t>
            </a:r>
          </a:p>
        </p:txBody>
      </p:sp>
    </p:spTree>
    <p:extLst>
      <p:ext uri="{BB962C8B-B14F-4D97-AF65-F5344CB8AC3E}">
        <p14:creationId xmlns:p14="http://schemas.microsoft.com/office/powerpoint/2010/main" val="3761481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4784A8-9126-3895-C887-4AFC48D1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Research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62A51-C3F4-C675-8DF4-301174ACF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LAASP collaboration – specific research working group</a:t>
            </a:r>
          </a:p>
          <a:p>
            <a:r>
              <a:rPr lang="en-GB" sz="2000" dirty="0"/>
              <a:t>Initial meeting 13</a:t>
            </a:r>
            <a:r>
              <a:rPr lang="en-GB" sz="2000" baseline="30000" dirty="0"/>
              <a:t>th</a:t>
            </a:r>
            <a:r>
              <a:rPr lang="en-GB" sz="2000" dirty="0"/>
              <a:t> Jan</a:t>
            </a:r>
          </a:p>
          <a:p>
            <a:r>
              <a:rPr lang="en-GB" sz="2000" dirty="0"/>
              <a:t>Strategic document to follow – priorities undecided</a:t>
            </a:r>
          </a:p>
          <a:p>
            <a:endParaRPr lang="en-GB" sz="2000" dirty="0"/>
          </a:p>
          <a:p>
            <a:r>
              <a:rPr lang="en-GB" sz="2000" dirty="0"/>
              <a:t>Partner Trusts will need to plan</a:t>
            </a:r>
          </a:p>
          <a:p>
            <a:endParaRPr lang="en-GB" sz="2000" dirty="0"/>
          </a:p>
          <a:p>
            <a:r>
              <a:rPr lang="en-GB" sz="2000" dirty="0"/>
              <a:t>Positive research culture and leadership</a:t>
            </a:r>
          </a:p>
          <a:p>
            <a:r>
              <a:rPr lang="en-GB" sz="2000" dirty="0"/>
              <a:t>Secured funding</a:t>
            </a:r>
          </a:p>
          <a:p>
            <a:r>
              <a:rPr lang="en-GB" sz="2000" dirty="0"/>
              <a:t>Shared governance</a:t>
            </a:r>
          </a:p>
          <a:p>
            <a:r>
              <a:rPr lang="en-GB" sz="2000" dirty="0"/>
              <a:t>Flexible work force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88485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9C51B-4EAA-3A46-A204-424C291F4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1" dirty="0">
                <a:solidFill>
                  <a:srgbClr val="0070C0"/>
                </a:solidFill>
                <a:latin typeface="+mn-lt"/>
              </a:rPr>
              <a:t>Research Theme: </a:t>
            </a:r>
            <a:r>
              <a:rPr lang="en-GB" sz="4400" dirty="0">
                <a:solidFill>
                  <a:srgbClr val="0070C0"/>
                </a:solidFill>
                <a:latin typeface="+mn-lt"/>
              </a:rPr>
              <a:t>Insert Research Theme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CF4D9C-9B8E-DA06-05EF-90627C46BD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6679"/>
            <a:ext cx="3265074" cy="4351338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70C0"/>
                </a:solidFill>
              </a:rPr>
              <a:t>NHS Assets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CQC rated outstanding x 2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Sole provider of cardiothoracic surgery, interventional cardiology, electrophysiology, inherited cardiac conditions and complex device therapy to 2.2 – 2.8M population 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Supra-regional ACHD service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Supra-regional cystic fibrosis service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Collaborative working with Alder Hey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ICOS gold rated </a:t>
            </a:r>
            <a:r>
              <a:rPr lang="en-GB" sz="1000" b="1" dirty="0" err="1">
                <a:solidFill>
                  <a:srgbClr val="0070C0"/>
                </a:solidFill>
              </a:rPr>
              <a:t>cadio</a:t>
            </a:r>
            <a:r>
              <a:rPr lang="en-GB" sz="1000" b="1" dirty="0">
                <a:solidFill>
                  <a:srgbClr val="0070C0"/>
                </a:solidFill>
              </a:rPr>
              <a:t>-oncology service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Tertiary thoracic surgical lung cancer unit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Collaborative working with Clatterbridge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Comprehensive cardiac imaging suite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Large day case unit – airport lounge style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7 catheter labs and 10 theatres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Community hub in respiratory and cardiology</a:t>
            </a: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4CAD4F-B05C-6ABF-B5C1-CAE2F137E1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9161" y="1696679"/>
            <a:ext cx="3079376" cy="4351338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>
                <a:solidFill>
                  <a:srgbClr val="0070C0"/>
                </a:solidFill>
              </a:rPr>
              <a:t>Academic Assets</a:t>
            </a:r>
          </a:p>
          <a:p>
            <a:pPr marL="0" indent="0">
              <a:buNone/>
            </a:pPr>
            <a:r>
              <a:rPr lang="en-GB" sz="1000" b="1" dirty="0" err="1">
                <a:solidFill>
                  <a:srgbClr val="0070C0"/>
                </a:solidFill>
              </a:rPr>
              <a:t>UoL</a:t>
            </a:r>
            <a:r>
              <a:rPr lang="en-GB" sz="1000" b="1" dirty="0">
                <a:solidFill>
                  <a:srgbClr val="0070C0"/>
                </a:solidFill>
              </a:rPr>
              <a:t> joint appointments x 3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LJMU joint appointment x 1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Liverpool Centre for Cardiovascular Studies LCCS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BCS/BHF research lead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£35M clinical/research/innovation collaboration with Medtronic and Boston Scientific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CRF collaboration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Track record in “clinical effectiveness” trials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Biannual International Aortic symposium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Robotic surgery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Large dedicated research unit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Mature EPR (Allscripts)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North West cardiac surgical database hub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New 10 consultant research PAs funded by Trust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Independent patient research consultant</a:t>
            </a:r>
          </a:p>
          <a:p>
            <a:pPr marL="0" indent="0">
              <a:buNone/>
            </a:pPr>
            <a:r>
              <a:rPr lang="en-GB" sz="1000" b="1" dirty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1000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FDEB3C0-86CA-4188-1C74-156E190F6D36}"/>
              </a:ext>
            </a:extLst>
          </p:cNvPr>
          <p:cNvSpPr txBox="1">
            <a:spLocks/>
          </p:cNvSpPr>
          <p:nvPr/>
        </p:nvSpPr>
        <p:spPr>
          <a:xfrm>
            <a:off x="8567056" y="3872348"/>
            <a:ext cx="3079376" cy="215147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Key Stakeholders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CRF, CRDC, LHP, </a:t>
            </a:r>
            <a:r>
              <a:rPr kumimoji="0" lang="en-GB" sz="10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UoL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, LJMU, BHF, Cystic Fibrosis Trust, Medtronic, Boston Scientific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3CA16EDD-253E-D0D5-05CE-7563A6B1D0DD}"/>
              </a:ext>
            </a:extLst>
          </p:cNvPr>
          <p:cNvSpPr txBox="1">
            <a:spLocks/>
          </p:cNvSpPr>
          <p:nvPr/>
        </p:nvSpPr>
        <p:spPr>
          <a:xfrm>
            <a:off x="8567056" y="1710534"/>
            <a:ext cx="3079376" cy="19683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Upcoming opportunities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Increased study adoption with CRF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Increased commercial portfolio through CDRC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SCENIC innovation in ITU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TRAIL FINDER cystic fibrosis collaboration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73E1A7E-C3E7-5EF0-1242-18603C93F58B}"/>
              </a:ext>
            </a:extLst>
          </p:cNvPr>
          <p:cNvSpPr txBox="1">
            <a:spLocks/>
          </p:cNvSpPr>
          <p:nvPr/>
        </p:nvSpPr>
        <p:spPr>
          <a:xfrm>
            <a:off x="838201" y="6217298"/>
            <a:ext cx="10808232" cy="5298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Health Inequalities work: 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EDEPI appointments x 2, ROME study evaluating outcomes in cardiac surgery </a:t>
            </a: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for women, BCS WIC lead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926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2E2E2-DFCB-DD3D-8EF0-BB6BF8DAC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Cardiothoracic Surgery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50277-AB9B-0A56-5E11-8EB3D4BCE4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dirty="0"/>
              <a:t>Aortic / bioengineering collaboration LABB</a:t>
            </a:r>
          </a:p>
          <a:p>
            <a:r>
              <a:rPr lang="en-GB" sz="2400" dirty="0"/>
              <a:t>Joint </a:t>
            </a:r>
            <a:r>
              <a:rPr lang="en-GB" sz="2400" dirty="0" err="1"/>
              <a:t>UoL</a:t>
            </a:r>
            <a:r>
              <a:rPr lang="en-GB" sz="2400" dirty="0"/>
              <a:t> appointment – successful grant applications</a:t>
            </a:r>
          </a:p>
          <a:p>
            <a:r>
              <a:rPr lang="en-GB" sz="2400" dirty="0"/>
              <a:t>Robotic service</a:t>
            </a:r>
          </a:p>
          <a:p>
            <a:endParaRPr lang="en-GB" sz="2400" dirty="0"/>
          </a:p>
          <a:p>
            <a:r>
              <a:rPr lang="en-GB" sz="2400" dirty="0"/>
              <a:t>Cancer collaboration with Clatterbridge</a:t>
            </a:r>
          </a:p>
          <a:p>
            <a:r>
              <a:rPr lang="en-GB" sz="2400" dirty="0"/>
              <a:t>Biobank ambitions</a:t>
            </a:r>
          </a:p>
        </p:txBody>
      </p:sp>
    </p:spTree>
    <p:extLst>
      <p:ext uri="{BB962C8B-B14F-4D97-AF65-F5344CB8AC3E}">
        <p14:creationId xmlns:p14="http://schemas.microsoft.com/office/powerpoint/2010/main" val="2639550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914CA1-4EAB-A445-0297-BD4C31C0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Cardiology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8AD9D-50F6-980D-5D5C-5A5A9E649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dirty="0"/>
              <a:t>LCCS</a:t>
            </a:r>
          </a:p>
          <a:p>
            <a:r>
              <a:rPr lang="en-GB" sz="2400" dirty="0"/>
              <a:t>Comparative effectiveness trials</a:t>
            </a:r>
          </a:p>
          <a:p>
            <a:r>
              <a:rPr lang="en-GB" sz="2400" dirty="0"/>
              <a:t>Academic appointments with </a:t>
            </a:r>
            <a:r>
              <a:rPr lang="en-GB" sz="2400" dirty="0" err="1"/>
              <a:t>UoL</a:t>
            </a:r>
            <a:r>
              <a:rPr lang="en-GB" sz="2400" dirty="0"/>
              <a:t> and LJMU</a:t>
            </a:r>
          </a:p>
          <a:p>
            <a:r>
              <a:rPr lang="en-GB" sz="2400" dirty="0"/>
              <a:t>Device/EP track record and innovation</a:t>
            </a:r>
          </a:p>
          <a:p>
            <a:r>
              <a:rPr lang="en-GB" sz="2400" dirty="0"/>
              <a:t>Imaging grant success</a:t>
            </a:r>
          </a:p>
          <a:p>
            <a:r>
              <a:rPr lang="en-GB" sz="2400" dirty="0"/>
              <a:t>Commercial pharmaceutical opportunity</a:t>
            </a:r>
          </a:p>
        </p:txBody>
      </p:sp>
    </p:spTree>
    <p:extLst>
      <p:ext uri="{BB962C8B-B14F-4D97-AF65-F5344CB8AC3E}">
        <p14:creationId xmlns:p14="http://schemas.microsoft.com/office/powerpoint/2010/main" val="3623953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93BC8-6DA4-649A-3D51-23C508C73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Anaesthetics/ITU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0B15FE-F360-91C0-8DF1-3C2071311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dirty="0"/>
              <a:t>SCENIC trial</a:t>
            </a:r>
          </a:p>
          <a:p>
            <a:r>
              <a:rPr lang="en-GB" sz="2400" dirty="0"/>
              <a:t>Perfusion grant success – aortic surgery</a:t>
            </a:r>
          </a:p>
        </p:txBody>
      </p:sp>
    </p:spTree>
    <p:extLst>
      <p:ext uri="{BB962C8B-B14F-4D97-AF65-F5344CB8AC3E}">
        <p14:creationId xmlns:p14="http://schemas.microsoft.com/office/powerpoint/2010/main" val="180733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277EA-419B-40DC-955D-73B631A09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/>
              <a:t>Respiratory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1EDB2-3E55-65BC-A144-06B9DAF59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sz="2400" dirty="0" err="1"/>
              <a:t>UoL</a:t>
            </a:r>
            <a:r>
              <a:rPr lang="en-GB" sz="2400" dirty="0"/>
              <a:t> academic appointment</a:t>
            </a:r>
          </a:p>
          <a:p>
            <a:r>
              <a:rPr lang="en-GB" sz="2400" dirty="0"/>
              <a:t>Grant success in CF with AH</a:t>
            </a:r>
          </a:p>
          <a:p>
            <a:r>
              <a:rPr lang="en-GB" sz="2400" dirty="0"/>
              <a:t>Strong CTIMP portfolio</a:t>
            </a:r>
          </a:p>
          <a:p>
            <a:r>
              <a:rPr lang="en-GB" sz="2400" dirty="0"/>
              <a:t>CRF and CRDC opportunity</a:t>
            </a:r>
          </a:p>
        </p:txBody>
      </p:sp>
    </p:spTree>
    <p:extLst>
      <p:ext uri="{BB962C8B-B14F-4D97-AF65-F5344CB8AC3E}">
        <p14:creationId xmlns:p14="http://schemas.microsoft.com/office/powerpoint/2010/main" val="11422376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4C9CC-646D-58B0-4168-58F811937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Questions and discussion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3CA258-CD2C-0FF6-C38F-9055F92D07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314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776A37F-E383-17F9-6ACA-93D5F3A488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4015" b="39735"/>
          <a:stretch/>
        </p:blipFill>
        <p:spPr>
          <a:xfrm>
            <a:off x="0" y="67122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7C4BC8-7B88-44A3-9DBB-29E2F69A0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Strategy Overview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E2F9A97-F103-37ED-C1A9-00EC07EADCE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62061" y="1825624"/>
          <a:ext cx="11299971" cy="4810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7446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458473E-7BEA-E2AD-1D4E-F98E1172F3B7}"/>
              </a:ext>
            </a:extLst>
          </p:cNvPr>
          <p:cNvCxnSpPr>
            <a:cxnSpLocks/>
          </p:cNvCxnSpPr>
          <p:nvPr/>
        </p:nvCxnSpPr>
        <p:spPr>
          <a:xfrm flipV="1">
            <a:off x="7236750" y="5114377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236B81E0-8997-F7B2-3CC0-7627AD39EF42}"/>
              </a:ext>
            </a:extLst>
          </p:cNvPr>
          <p:cNvCxnSpPr>
            <a:cxnSpLocks/>
          </p:cNvCxnSpPr>
          <p:nvPr/>
        </p:nvCxnSpPr>
        <p:spPr>
          <a:xfrm flipV="1">
            <a:off x="8463899" y="5114377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2DDA94BE-4691-4004-C0A2-2CC1C5048F85}"/>
              </a:ext>
            </a:extLst>
          </p:cNvPr>
          <p:cNvCxnSpPr>
            <a:cxnSpLocks/>
          </p:cNvCxnSpPr>
          <p:nvPr/>
        </p:nvCxnSpPr>
        <p:spPr>
          <a:xfrm flipV="1">
            <a:off x="9881483" y="5114377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C64E35B9-D75E-3037-49BB-B257D3FD2C02}"/>
              </a:ext>
            </a:extLst>
          </p:cNvPr>
          <p:cNvCxnSpPr>
            <a:cxnSpLocks/>
          </p:cNvCxnSpPr>
          <p:nvPr/>
        </p:nvCxnSpPr>
        <p:spPr>
          <a:xfrm flipV="1">
            <a:off x="11299067" y="5114377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4F659A1-952F-FAC4-85F4-5A71DFE8D8E1}"/>
              </a:ext>
            </a:extLst>
          </p:cNvPr>
          <p:cNvCxnSpPr>
            <a:cxnSpLocks/>
          </p:cNvCxnSpPr>
          <p:nvPr/>
        </p:nvCxnSpPr>
        <p:spPr>
          <a:xfrm flipV="1">
            <a:off x="823527" y="5479678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0952F63A-21A6-0494-FB14-B72ACE4919F6}"/>
              </a:ext>
            </a:extLst>
          </p:cNvPr>
          <p:cNvCxnSpPr>
            <a:cxnSpLocks/>
          </p:cNvCxnSpPr>
          <p:nvPr/>
        </p:nvCxnSpPr>
        <p:spPr>
          <a:xfrm flipV="1">
            <a:off x="2223207" y="5481877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8DCD5D6C-E0B2-C28E-CF58-3116AB6683F2}"/>
              </a:ext>
            </a:extLst>
          </p:cNvPr>
          <p:cNvCxnSpPr>
            <a:cxnSpLocks/>
          </p:cNvCxnSpPr>
          <p:nvPr/>
        </p:nvCxnSpPr>
        <p:spPr>
          <a:xfrm flipV="1">
            <a:off x="3627276" y="5499807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9B84786-25C8-9E51-BD92-5025DF0B61EC}"/>
              </a:ext>
            </a:extLst>
          </p:cNvPr>
          <p:cNvCxnSpPr>
            <a:cxnSpLocks/>
          </p:cNvCxnSpPr>
          <p:nvPr/>
        </p:nvCxnSpPr>
        <p:spPr>
          <a:xfrm flipV="1">
            <a:off x="5035921" y="5479678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5A8997D-7D1E-F27F-B58C-373F021E386F}"/>
              </a:ext>
            </a:extLst>
          </p:cNvPr>
          <p:cNvCxnSpPr>
            <a:cxnSpLocks/>
          </p:cNvCxnSpPr>
          <p:nvPr/>
        </p:nvCxnSpPr>
        <p:spPr>
          <a:xfrm flipV="1">
            <a:off x="1806364" y="3972443"/>
            <a:ext cx="0" cy="14993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D5A43A4C-44A1-CACB-CED8-989BC0840CC7}"/>
              </a:ext>
            </a:extLst>
          </p:cNvPr>
          <p:cNvCxnSpPr>
            <a:cxnSpLocks/>
          </p:cNvCxnSpPr>
          <p:nvPr/>
        </p:nvCxnSpPr>
        <p:spPr>
          <a:xfrm flipV="1">
            <a:off x="4616824" y="4253728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EAB56E7-686A-DCB6-8217-E9275025C77B}"/>
              </a:ext>
            </a:extLst>
          </p:cNvPr>
          <p:cNvCxnSpPr>
            <a:cxnSpLocks/>
          </p:cNvCxnSpPr>
          <p:nvPr/>
        </p:nvCxnSpPr>
        <p:spPr>
          <a:xfrm flipV="1">
            <a:off x="5271243" y="3007622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D527FF01-930F-E102-1BC1-1420D12C839B}"/>
              </a:ext>
            </a:extLst>
          </p:cNvPr>
          <p:cNvCxnSpPr>
            <a:cxnSpLocks/>
          </p:cNvCxnSpPr>
          <p:nvPr/>
        </p:nvCxnSpPr>
        <p:spPr>
          <a:xfrm flipV="1">
            <a:off x="3537687" y="3002011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B8148482-AA67-F068-7F69-CFDEAAC6A3D5}"/>
              </a:ext>
            </a:extLst>
          </p:cNvPr>
          <p:cNvCxnSpPr>
            <a:cxnSpLocks/>
          </p:cNvCxnSpPr>
          <p:nvPr/>
        </p:nvCxnSpPr>
        <p:spPr>
          <a:xfrm flipV="1">
            <a:off x="1806364" y="3002011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7B8AABE6-8027-C7D2-57AB-97AA10F1D7AA}"/>
              </a:ext>
            </a:extLst>
          </p:cNvPr>
          <p:cNvCxnSpPr>
            <a:cxnSpLocks/>
          </p:cNvCxnSpPr>
          <p:nvPr/>
        </p:nvCxnSpPr>
        <p:spPr>
          <a:xfrm flipV="1">
            <a:off x="5335116" y="3845832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91889593-2EF6-A3D0-C70F-920AC50814A6}"/>
              </a:ext>
            </a:extLst>
          </p:cNvPr>
          <p:cNvCxnSpPr>
            <a:cxnSpLocks/>
          </p:cNvCxnSpPr>
          <p:nvPr/>
        </p:nvCxnSpPr>
        <p:spPr>
          <a:xfrm flipV="1">
            <a:off x="3537687" y="2599726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6D892B6-0DB1-528B-2E27-BA1EF210F8D3}"/>
              </a:ext>
            </a:extLst>
          </p:cNvPr>
          <p:cNvCxnSpPr>
            <a:cxnSpLocks/>
          </p:cNvCxnSpPr>
          <p:nvPr/>
        </p:nvCxnSpPr>
        <p:spPr>
          <a:xfrm flipV="1">
            <a:off x="6095999" y="4253728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A933DDCB-F59D-7120-C3C7-0166EDF182B3}"/>
              </a:ext>
            </a:extLst>
          </p:cNvPr>
          <p:cNvCxnSpPr>
            <a:cxnSpLocks/>
          </p:cNvCxnSpPr>
          <p:nvPr/>
        </p:nvCxnSpPr>
        <p:spPr>
          <a:xfrm flipV="1">
            <a:off x="9614643" y="3960151"/>
            <a:ext cx="0" cy="115422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EF74ED9-E573-C065-6B46-31FC679056EA}"/>
              </a:ext>
            </a:extLst>
          </p:cNvPr>
          <p:cNvCxnSpPr>
            <a:cxnSpLocks/>
          </p:cNvCxnSpPr>
          <p:nvPr/>
        </p:nvCxnSpPr>
        <p:spPr>
          <a:xfrm flipV="1">
            <a:off x="9596714" y="2803674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9F91575D-E2F7-F767-5BC9-33A7EF34C255}"/>
              </a:ext>
            </a:extLst>
          </p:cNvPr>
          <p:cNvSpPr/>
          <p:nvPr/>
        </p:nvSpPr>
        <p:spPr>
          <a:xfrm>
            <a:off x="3415552" y="322727"/>
            <a:ext cx="1577789" cy="851647"/>
          </a:xfrm>
          <a:prstGeom prst="flowChartProces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Director of Research</a:t>
            </a: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85848C2E-9A5C-81CD-D981-E6FA1CA821AE}"/>
              </a:ext>
            </a:extLst>
          </p:cNvPr>
          <p:cNvSpPr/>
          <p:nvPr/>
        </p:nvSpPr>
        <p:spPr>
          <a:xfrm>
            <a:off x="5307105" y="322727"/>
            <a:ext cx="1577789" cy="851647"/>
          </a:xfrm>
          <a:prstGeom prst="flowChartProcess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Director of Research Operations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69584F-E89B-E650-9389-38113B12C43D}"/>
              </a:ext>
            </a:extLst>
          </p:cNvPr>
          <p:cNvCxnSpPr>
            <a:stCxn id="5" idx="3"/>
            <a:endCxn id="7" idx="1"/>
          </p:cNvCxnSpPr>
          <p:nvPr/>
        </p:nvCxnSpPr>
        <p:spPr>
          <a:xfrm>
            <a:off x="4993341" y="748551"/>
            <a:ext cx="31376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C2C624C-869E-A64B-D88D-71FDDAD2EA91}"/>
              </a:ext>
            </a:extLst>
          </p:cNvPr>
          <p:cNvCxnSpPr>
            <a:cxnSpLocks/>
          </p:cNvCxnSpPr>
          <p:nvPr/>
        </p:nvCxnSpPr>
        <p:spPr>
          <a:xfrm flipV="1">
            <a:off x="6176681" y="1174374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10CFD6-6323-37EA-1CB3-09D6D9CDF58C}"/>
              </a:ext>
            </a:extLst>
          </p:cNvPr>
          <p:cNvCxnSpPr>
            <a:cxnSpLocks/>
          </p:cNvCxnSpPr>
          <p:nvPr/>
        </p:nvCxnSpPr>
        <p:spPr>
          <a:xfrm flipH="1">
            <a:off x="3537687" y="1582270"/>
            <a:ext cx="607695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EE64F44-66DA-5759-4FEA-4A1277396458}"/>
              </a:ext>
            </a:extLst>
          </p:cNvPr>
          <p:cNvCxnSpPr>
            <a:cxnSpLocks/>
          </p:cNvCxnSpPr>
          <p:nvPr/>
        </p:nvCxnSpPr>
        <p:spPr>
          <a:xfrm flipV="1">
            <a:off x="3537687" y="1591211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935DD22-1BF3-372C-34FC-43A2A2109CF6}"/>
              </a:ext>
            </a:extLst>
          </p:cNvPr>
          <p:cNvCxnSpPr>
            <a:cxnSpLocks/>
          </p:cNvCxnSpPr>
          <p:nvPr/>
        </p:nvCxnSpPr>
        <p:spPr>
          <a:xfrm flipV="1">
            <a:off x="7236750" y="1591211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2D4D73-B5BF-B0E9-400A-9E5FD86F5CE2}"/>
              </a:ext>
            </a:extLst>
          </p:cNvPr>
          <p:cNvCxnSpPr>
            <a:cxnSpLocks/>
          </p:cNvCxnSpPr>
          <p:nvPr/>
        </p:nvCxnSpPr>
        <p:spPr>
          <a:xfrm flipV="1">
            <a:off x="9623605" y="1591211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Process 19">
            <a:extLst>
              <a:ext uri="{FF2B5EF4-FFF2-40B4-BE49-F238E27FC236}">
                <a16:creationId xmlns:a16="http://schemas.microsoft.com/office/drawing/2014/main" id="{275C3A8D-A99D-AD72-70F5-2C92F31CF680}"/>
              </a:ext>
            </a:extLst>
          </p:cNvPr>
          <p:cNvSpPr/>
          <p:nvPr/>
        </p:nvSpPr>
        <p:spPr>
          <a:xfrm>
            <a:off x="6465788" y="1960998"/>
            <a:ext cx="1577789" cy="851647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Senior Research Analyst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6B9B819-9442-BD41-F441-32085EEA69D4}"/>
              </a:ext>
            </a:extLst>
          </p:cNvPr>
          <p:cNvCxnSpPr>
            <a:cxnSpLocks/>
          </p:cNvCxnSpPr>
          <p:nvPr/>
        </p:nvCxnSpPr>
        <p:spPr>
          <a:xfrm flipV="1">
            <a:off x="7254682" y="2803674"/>
            <a:ext cx="0" cy="4078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owchart: Process 21">
            <a:extLst>
              <a:ext uri="{FF2B5EF4-FFF2-40B4-BE49-F238E27FC236}">
                <a16:creationId xmlns:a16="http://schemas.microsoft.com/office/drawing/2014/main" id="{389553F8-0F6D-B5C6-9B41-FA4C8253A231}"/>
              </a:ext>
            </a:extLst>
          </p:cNvPr>
          <p:cNvSpPr/>
          <p:nvPr/>
        </p:nvSpPr>
        <p:spPr>
          <a:xfrm>
            <a:off x="6598016" y="3162240"/>
            <a:ext cx="1577789" cy="851647"/>
          </a:xfrm>
          <a:prstGeom prst="flowChartProcess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IT Systems Lead</a:t>
            </a:r>
          </a:p>
        </p:txBody>
      </p:sp>
      <p:sp>
        <p:nvSpPr>
          <p:cNvPr id="23" name="Flowchart: Process 22">
            <a:extLst>
              <a:ext uri="{FF2B5EF4-FFF2-40B4-BE49-F238E27FC236}">
                <a16:creationId xmlns:a16="http://schemas.microsoft.com/office/drawing/2014/main" id="{04364E23-649D-42BC-64FE-9F8F4A1D83E0}"/>
              </a:ext>
            </a:extLst>
          </p:cNvPr>
          <p:cNvSpPr/>
          <p:nvPr/>
        </p:nvSpPr>
        <p:spPr>
          <a:xfrm>
            <a:off x="2775690" y="1946432"/>
            <a:ext cx="1577789" cy="851647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Head of Research Governance</a:t>
            </a:r>
          </a:p>
        </p:txBody>
      </p:sp>
      <p:sp>
        <p:nvSpPr>
          <p:cNvPr id="24" name="Flowchart: Process 23">
            <a:extLst>
              <a:ext uri="{FF2B5EF4-FFF2-40B4-BE49-F238E27FC236}">
                <a16:creationId xmlns:a16="http://schemas.microsoft.com/office/drawing/2014/main" id="{0C4CBB99-9D85-34DC-1072-3123E057789E}"/>
              </a:ext>
            </a:extLst>
          </p:cNvPr>
          <p:cNvSpPr/>
          <p:nvPr/>
        </p:nvSpPr>
        <p:spPr>
          <a:xfrm>
            <a:off x="8825749" y="1952027"/>
            <a:ext cx="1577789" cy="851647"/>
          </a:xfrm>
          <a:prstGeom prst="flowChartProcess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Matron</a:t>
            </a:r>
          </a:p>
        </p:txBody>
      </p:sp>
      <p:sp>
        <p:nvSpPr>
          <p:cNvPr id="27" name="Flowchart: Process 26">
            <a:extLst>
              <a:ext uri="{FF2B5EF4-FFF2-40B4-BE49-F238E27FC236}">
                <a16:creationId xmlns:a16="http://schemas.microsoft.com/office/drawing/2014/main" id="{1E72065C-109F-1698-2550-456472E2053A}"/>
              </a:ext>
            </a:extLst>
          </p:cNvPr>
          <p:cNvSpPr/>
          <p:nvPr/>
        </p:nvSpPr>
        <p:spPr>
          <a:xfrm>
            <a:off x="1001793" y="3154438"/>
            <a:ext cx="1577789" cy="851647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Governance Manager</a:t>
            </a:r>
          </a:p>
        </p:txBody>
      </p:sp>
      <p:sp>
        <p:nvSpPr>
          <p:cNvPr id="28" name="Flowchart: Process 27">
            <a:extLst>
              <a:ext uri="{FF2B5EF4-FFF2-40B4-BE49-F238E27FC236}">
                <a16:creationId xmlns:a16="http://schemas.microsoft.com/office/drawing/2014/main" id="{E907B7E2-B131-8A85-8E31-F71C525D530E}"/>
              </a:ext>
            </a:extLst>
          </p:cNvPr>
          <p:cNvSpPr/>
          <p:nvPr/>
        </p:nvSpPr>
        <p:spPr>
          <a:xfrm>
            <a:off x="2775690" y="3162240"/>
            <a:ext cx="1577789" cy="851647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Trial Manager</a:t>
            </a:r>
          </a:p>
        </p:txBody>
      </p:sp>
      <p:sp>
        <p:nvSpPr>
          <p:cNvPr id="29" name="Flowchart: Process 28">
            <a:extLst>
              <a:ext uri="{FF2B5EF4-FFF2-40B4-BE49-F238E27FC236}">
                <a16:creationId xmlns:a16="http://schemas.microsoft.com/office/drawing/2014/main" id="{03DC12B8-DF11-66F1-5E12-88BBC2A62215}"/>
              </a:ext>
            </a:extLst>
          </p:cNvPr>
          <p:cNvSpPr/>
          <p:nvPr/>
        </p:nvSpPr>
        <p:spPr>
          <a:xfrm>
            <a:off x="4546222" y="3162240"/>
            <a:ext cx="1577789" cy="851647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Senior Research Scientist</a:t>
            </a:r>
          </a:p>
        </p:txBody>
      </p:sp>
      <p:sp>
        <p:nvSpPr>
          <p:cNvPr id="30" name="Flowchart: Process 29">
            <a:extLst>
              <a:ext uri="{FF2B5EF4-FFF2-40B4-BE49-F238E27FC236}">
                <a16:creationId xmlns:a16="http://schemas.microsoft.com/office/drawing/2014/main" id="{4F441291-CC56-47F2-5767-A8398824FC07}"/>
              </a:ext>
            </a:extLst>
          </p:cNvPr>
          <p:cNvSpPr/>
          <p:nvPr/>
        </p:nvSpPr>
        <p:spPr>
          <a:xfrm>
            <a:off x="8807820" y="3162241"/>
            <a:ext cx="1577789" cy="851647"/>
          </a:xfrm>
          <a:prstGeom prst="flowChartProcess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Senior Research Nurse (x4)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15A2973-EBB3-5A66-340F-135604BB31A4}"/>
              </a:ext>
            </a:extLst>
          </p:cNvPr>
          <p:cNvCxnSpPr>
            <a:cxnSpLocks/>
          </p:cNvCxnSpPr>
          <p:nvPr/>
        </p:nvCxnSpPr>
        <p:spPr>
          <a:xfrm flipH="1">
            <a:off x="7236750" y="5114377"/>
            <a:ext cx="4062317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Process 48">
            <a:extLst>
              <a:ext uri="{FF2B5EF4-FFF2-40B4-BE49-F238E27FC236}">
                <a16:creationId xmlns:a16="http://schemas.microsoft.com/office/drawing/2014/main" id="{9223DC0F-672D-DBCE-76C8-D7E5545EEF6B}"/>
              </a:ext>
            </a:extLst>
          </p:cNvPr>
          <p:cNvSpPr/>
          <p:nvPr/>
        </p:nvSpPr>
        <p:spPr>
          <a:xfrm>
            <a:off x="3906358" y="4421812"/>
            <a:ext cx="1364885" cy="708260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Scientist</a:t>
            </a:r>
          </a:p>
        </p:txBody>
      </p:sp>
      <p:sp>
        <p:nvSpPr>
          <p:cNvPr id="52" name="Flowchart: Process 51">
            <a:extLst>
              <a:ext uri="{FF2B5EF4-FFF2-40B4-BE49-F238E27FC236}">
                <a16:creationId xmlns:a16="http://schemas.microsoft.com/office/drawing/2014/main" id="{F308F6E0-F9C6-DA34-11A6-A03517EB932E}"/>
              </a:ext>
            </a:extLst>
          </p:cNvPr>
          <p:cNvSpPr/>
          <p:nvPr/>
        </p:nvSpPr>
        <p:spPr>
          <a:xfrm>
            <a:off x="5441568" y="4421812"/>
            <a:ext cx="1364885" cy="708260"/>
          </a:xfrm>
          <a:prstGeom prst="flowChartProcess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Laboratory Assistant Apprentice</a:t>
            </a:r>
          </a:p>
        </p:txBody>
      </p:sp>
      <p:sp>
        <p:nvSpPr>
          <p:cNvPr id="56" name="Flowchart: Process 55">
            <a:extLst>
              <a:ext uri="{FF2B5EF4-FFF2-40B4-BE49-F238E27FC236}">
                <a16:creationId xmlns:a16="http://schemas.microsoft.com/office/drawing/2014/main" id="{BBFE5A19-107D-DA2B-2058-486E7D5DBBC2}"/>
              </a:ext>
            </a:extLst>
          </p:cNvPr>
          <p:cNvSpPr/>
          <p:nvPr/>
        </p:nvSpPr>
        <p:spPr>
          <a:xfrm>
            <a:off x="131004" y="5685838"/>
            <a:ext cx="1364885" cy="708260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Study Co-ordinators (x2)</a:t>
            </a:r>
          </a:p>
        </p:txBody>
      </p:sp>
      <p:sp>
        <p:nvSpPr>
          <p:cNvPr id="58" name="Flowchart: Process 57">
            <a:extLst>
              <a:ext uri="{FF2B5EF4-FFF2-40B4-BE49-F238E27FC236}">
                <a16:creationId xmlns:a16="http://schemas.microsoft.com/office/drawing/2014/main" id="{A0797D7D-EB7C-557B-A2EB-328D9D78F47E}"/>
              </a:ext>
            </a:extLst>
          </p:cNvPr>
          <p:cNvSpPr/>
          <p:nvPr/>
        </p:nvSpPr>
        <p:spPr>
          <a:xfrm>
            <a:off x="4353479" y="5683626"/>
            <a:ext cx="1364885" cy="708260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Commercial Officer</a:t>
            </a:r>
          </a:p>
        </p:txBody>
      </p:sp>
      <p:sp>
        <p:nvSpPr>
          <p:cNvPr id="59" name="Flowchart: Process 58">
            <a:extLst>
              <a:ext uri="{FF2B5EF4-FFF2-40B4-BE49-F238E27FC236}">
                <a16:creationId xmlns:a16="http://schemas.microsoft.com/office/drawing/2014/main" id="{194FA1A7-4B7E-A54C-8950-043335835CE2}"/>
              </a:ext>
            </a:extLst>
          </p:cNvPr>
          <p:cNvSpPr/>
          <p:nvPr/>
        </p:nvSpPr>
        <p:spPr>
          <a:xfrm>
            <a:off x="1540765" y="5683626"/>
            <a:ext cx="1364885" cy="708260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Administrator</a:t>
            </a:r>
          </a:p>
        </p:txBody>
      </p:sp>
      <p:sp>
        <p:nvSpPr>
          <p:cNvPr id="60" name="Flowchart: Process 59">
            <a:extLst>
              <a:ext uri="{FF2B5EF4-FFF2-40B4-BE49-F238E27FC236}">
                <a16:creationId xmlns:a16="http://schemas.microsoft.com/office/drawing/2014/main" id="{6BA570CC-7C85-25C9-477C-47BCD60FBF03}"/>
              </a:ext>
            </a:extLst>
          </p:cNvPr>
          <p:cNvSpPr/>
          <p:nvPr/>
        </p:nvSpPr>
        <p:spPr>
          <a:xfrm>
            <a:off x="2943718" y="5688087"/>
            <a:ext cx="1364885" cy="708260"/>
          </a:xfrm>
          <a:prstGeom prst="flowChartProcess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Administrator Apprentice</a:t>
            </a: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93C30C88-49AC-31F6-5F5B-D6048E33E8FD}"/>
              </a:ext>
            </a:extLst>
          </p:cNvPr>
          <p:cNvCxnSpPr>
            <a:cxnSpLocks/>
          </p:cNvCxnSpPr>
          <p:nvPr/>
        </p:nvCxnSpPr>
        <p:spPr>
          <a:xfrm flipH="1">
            <a:off x="4616824" y="4253728"/>
            <a:ext cx="147917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6976DDB3-F3E0-B006-0B42-C6554D7A2363}"/>
              </a:ext>
            </a:extLst>
          </p:cNvPr>
          <p:cNvCxnSpPr>
            <a:cxnSpLocks/>
          </p:cNvCxnSpPr>
          <p:nvPr/>
        </p:nvCxnSpPr>
        <p:spPr>
          <a:xfrm flipH="1">
            <a:off x="1806364" y="3007622"/>
            <a:ext cx="3464879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63405388-39F2-F256-0506-38081823E523}"/>
              </a:ext>
            </a:extLst>
          </p:cNvPr>
          <p:cNvCxnSpPr>
            <a:cxnSpLocks/>
          </p:cNvCxnSpPr>
          <p:nvPr/>
        </p:nvCxnSpPr>
        <p:spPr>
          <a:xfrm flipH="1">
            <a:off x="813446" y="5485208"/>
            <a:ext cx="4222475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lowchart: Process 80">
            <a:extLst>
              <a:ext uri="{FF2B5EF4-FFF2-40B4-BE49-F238E27FC236}">
                <a16:creationId xmlns:a16="http://schemas.microsoft.com/office/drawing/2014/main" id="{C40A2557-4F55-1D32-A4C9-CF48A3E3DF1A}"/>
              </a:ext>
            </a:extLst>
          </p:cNvPr>
          <p:cNvSpPr/>
          <p:nvPr/>
        </p:nvSpPr>
        <p:spPr>
          <a:xfrm>
            <a:off x="6342593" y="5332823"/>
            <a:ext cx="1364885" cy="708260"/>
          </a:xfrm>
          <a:prstGeom prst="flowChartProcess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Nurses (x14)</a:t>
            </a:r>
          </a:p>
        </p:txBody>
      </p:sp>
      <p:sp>
        <p:nvSpPr>
          <p:cNvPr id="82" name="Flowchart: Process 81">
            <a:extLst>
              <a:ext uri="{FF2B5EF4-FFF2-40B4-BE49-F238E27FC236}">
                <a16:creationId xmlns:a16="http://schemas.microsoft.com/office/drawing/2014/main" id="{51DE9FF7-3CF0-C8CC-38FA-72C4033CBDE2}"/>
              </a:ext>
            </a:extLst>
          </p:cNvPr>
          <p:cNvSpPr/>
          <p:nvPr/>
        </p:nvSpPr>
        <p:spPr>
          <a:xfrm>
            <a:off x="7781457" y="5349625"/>
            <a:ext cx="1364885" cy="708260"/>
          </a:xfrm>
          <a:prstGeom prst="flowChartProcess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Clinical Research Practitioner (x1)</a:t>
            </a:r>
          </a:p>
        </p:txBody>
      </p:sp>
      <p:sp>
        <p:nvSpPr>
          <p:cNvPr id="83" name="Flowchart: Process 82">
            <a:extLst>
              <a:ext uri="{FF2B5EF4-FFF2-40B4-BE49-F238E27FC236}">
                <a16:creationId xmlns:a16="http://schemas.microsoft.com/office/drawing/2014/main" id="{A638EDA9-9038-27A6-6440-1733835F2AA4}"/>
              </a:ext>
            </a:extLst>
          </p:cNvPr>
          <p:cNvSpPr/>
          <p:nvPr/>
        </p:nvSpPr>
        <p:spPr>
          <a:xfrm>
            <a:off x="9199041" y="5354067"/>
            <a:ext cx="1364885" cy="708260"/>
          </a:xfrm>
          <a:prstGeom prst="flowChartProcess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Senior Clinical Trials Assistant (x1)</a:t>
            </a:r>
          </a:p>
        </p:txBody>
      </p:sp>
      <p:sp>
        <p:nvSpPr>
          <p:cNvPr id="84" name="Flowchart: Process 83">
            <a:extLst>
              <a:ext uri="{FF2B5EF4-FFF2-40B4-BE49-F238E27FC236}">
                <a16:creationId xmlns:a16="http://schemas.microsoft.com/office/drawing/2014/main" id="{1732B8CD-A147-57AD-467E-DBA7EF6CE0BC}"/>
              </a:ext>
            </a:extLst>
          </p:cNvPr>
          <p:cNvSpPr/>
          <p:nvPr/>
        </p:nvSpPr>
        <p:spPr>
          <a:xfrm>
            <a:off x="10616625" y="5349625"/>
            <a:ext cx="1364885" cy="708260"/>
          </a:xfrm>
          <a:prstGeom prst="flowChartProcess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Health Care Assistants (x2)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7A60A78-0D26-2E4B-F340-88427F62CA44}"/>
              </a:ext>
            </a:extLst>
          </p:cNvPr>
          <p:cNvSpPr txBox="1"/>
          <p:nvPr/>
        </p:nvSpPr>
        <p:spPr>
          <a:xfrm>
            <a:off x="0" y="31263"/>
            <a:ext cx="17884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 Team Key: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Directors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Governance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Research Laboratory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Delivery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</a:t>
            </a:r>
          </a:p>
        </p:txBody>
      </p:sp>
      <p:sp>
        <p:nvSpPr>
          <p:cNvPr id="93" name="Rectangle: Single Corner Rounded 92">
            <a:extLst>
              <a:ext uri="{FF2B5EF4-FFF2-40B4-BE49-F238E27FC236}">
                <a16:creationId xmlns:a16="http://schemas.microsoft.com/office/drawing/2014/main" id="{787D706B-93CA-D7CA-D9AE-00EB0B4A9165}"/>
              </a:ext>
            </a:extLst>
          </p:cNvPr>
          <p:cNvSpPr/>
          <p:nvPr/>
        </p:nvSpPr>
        <p:spPr>
          <a:xfrm>
            <a:off x="1869144" y="361866"/>
            <a:ext cx="533397" cy="143387"/>
          </a:xfrm>
          <a:prstGeom prst="round1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4" name="Rectangle: Single Corner Rounded 93">
            <a:extLst>
              <a:ext uri="{FF2B5EF4-FFF2-40B4-BE49-F238E27FC236}">
                <a16:creationId xmlns:a16="http://schemas.microsoft.com/office/drawing/2014/main" id="{373D8E02-F997-16B0-7BD0-EF48D2B3E5CF}"/>
              </a:ext>
            </a:extLst>
          </p:cNvPr>
          <p:cNvSpPr/>
          <p:nvPr/>
        </p:nvSpPr>
        <p:spPr>
          <a:xfrm>
            <a:off x="1869143" y="580374"/>
            <a:ext cx="533397" cy="143387"/>
          </a:xfrm>
          <a:prstGeom prst="round1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5" name="Rectangle: Single Corner Rounded 94">
            <a:extLst>
              <a:ext uri="{FF2B5EF4-FFF2-40B4-BE49-F238E27FC236}">
                <a16:creationId xmlns:a16="http://schemas.microsoft.com/office/drawing/2014/main" id="{2A9DA36D-1637-94A6-7886-3A248D0B3761}"/>
              </a:ext>
            </a:extLst>
          </p:cNvPr>
          <p:cNvSpPr/>
          <p:nvPr/>
        </p:nvSpPr>
        <p:spPr>
          <a:xfrm>
            <a:off x="1869143" y="797616"/>
            <a:ext cx="533397" cy="143387"/>
          </a:xfrm>
          <a:prstGeom prst="round1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Rectangle: Single Corner Rounded 95">
            <a:extLst>
              <a:ext uri="{FF2B5EF4-FFF2-40B4-BE49-F238E27FC236}">
                <a16:creationId xmlns:a16="http://schemas.microsoft.com/office/drawing/2014/main" id="{CDA9E056-DCEF-CEA1-3455-B7781BBD9F01}"/>
              </a:ext>
            </a:extLst>
          </p:cNvPr>
          <p:cNvSpPr/>
          <p:nvPr/>
        </p:nvSpPr>
        <p:spPr>
          <a:xfrm>
            <a:off x="1869143" y="1014858"/>
            <a:ext cx="533397" cy="143387"/>
          </a:xfrm>
          <a:prstGeom prst="round1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Rectangle: Single Corner Rounded 96">
            <a:extLst>
              <a:ext uri="{FF2B5EF4-FFF2-40B4-BE49-F238E27FC236}">
                <a16:creationId xmlns:a16="http://schemas.microsoft.com/office/drawing/2014/main" id="{7B8D5965-2551-8B74-18B6-6885DF91CAC4}"/>
              </a:ext>
            </a:extLst>
          </p:cNvPr>
          <p:cNvSpPr/>
          <p:nvPr/>
        </p:nvSpPr>
        <p:spPr>
          <a:xfrm>
            <a:off x="1869143" y="1230992"/>
            <a:ext cx="533397" cy="143387"/>
          </a:xfrm>
          <a:prstGeom prst="round1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440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E959C-6FCB-873B-7EAC-2363B39CA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/>
              <a:t>Process / structure of Research at LHCH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614D2-DC9F-B81E-89CC-C83BDAAA8B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400" dirty="0"/>
              <a:t>Strategic Research Committee</a:t>
            </a:r>
          </a:p>
          <a:p>
            <a:r>
              <a:rPr lang="en-GB" sz="2400" dirty="0"/>
              <a:t>Monthly 1:1 - MD, RD, ROD</a:t>
            </a:r>
          </a:p>
          <a:p>
            <a:r>
              <a:rPr lang="en-GB" sz="2400" dirty="0"/>
              <a:t>3 monthly reporting to Ops Board/</a:t>
            </a:r>
            <a:r>
              <a:rPr lang="en-GB" sz="2400" dirty="0" err="1"/>
              <a:t>BoD</a:t>
            </a:r>
            <a:r>
              <a:rPr lang="en-GB" sz="2400" dirty="0"/>
              <a:t> adopting SOF</a:t>
            </a:r>
          </a:p>
          <a:p>
            <a:endParaRPr lang="en-GB" sz="2400" dirty="0"/>
          </a:p>
          <a:p>
            <a:r>
              <a:rPr lang="en-GB" sz="2400" dirty="0"/>
              <a:t>Operational Research Committee</a:t>
            </a:r>
          </a:p>
          <a:p>
            <a:r>
              <a:rPr lang="en-GB" sz="2400" dirty="0"/>
              <a:t>Weekly 1:1 – RDs, Band 8s </a:t>
            </a:r>
          </a:p>
          <a:p>
            <a:r>
              <a:rPr lang="en-GB" sz="2400" dirty="0"/>
              <a:t>Weekly study review/performance/finance/governance</a:t>
            </a:r>
          </a:p>
          <a:p>
            <a:r>
              <a:rPr lang="en-GB" sz="2400" dirty="0"/>
              <a:t>Research group meetings</a:t>
            </a:r>
          </a:p>
          <a:p>
            <a:endParaRPr lang="en-GB" sz="2400" dirty="0"/>
          </a:p>
          <a:p>
            <a:r>
              <a:rPr lang="en-GB" sz="2400" dirty="0"/>
              <a:t>Attendance at C&amp;M Research Directors, CRF Board, CRN, LHP/JRO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79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DCD3A90-C9A2-CA57-9010-789729322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2390" y="4654866"/>
            <a:ext cx="5427713" cy="111936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175AA7-06FC-F0CA-71D0-6E795AFDB8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572" y="4061182"/>
            <a:ext cx="5779255" cy="25985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BEDDA1-D457-CAD9-C2CC-932B362C51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0621" y="886682"/>
            <a:ext cx="5172888" cy="315271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8F7B43E-5AF1-8A4D-D507-8BC4BE614D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841" y="884531"/>
            <a:ext cx="5731986" cy="294219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6850" y="42255"/>
            <a:ext cx="11458300" cy="842276"/>
          </a:xfrm>
        </p:spPr>
        <p:txBody>
          <a:bodyPr/>
          <a:lstStyle/>
          <a:p>
            <a:r>
              <a:rPr lang="en-GB" sz="4000" b="1"/>
              <a:t>NIHR ODP 24/25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88E271-B3DF-3847-9E4A-D9F367CE14CC}" type="datetime1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17/01/2025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3DD674-0FE8-9A43-90ED-815A93F2FBA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DC9DD1-1A19-6F46-BB70-6DA210809404}"/>
              </a:ext>
            </a:extLst>
          </p:cNvPr>
          <p:cNvSpPr txBox="1"/>
          <p:nvPr/>
        </p:nvSpPr>
        <p:spPr>
          <a:xfrm>
            <a:off x="738491" y="956242"/>
            <a:ext cx="3721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LHCH Recruitment Over Time NWC Acute Trusts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1CB0E7-9ACD-6752-5219-4246597A4C70}"/>
              </a:ext>
            </a:extLst>
          </p:cNvPr>
          <p:cNvSpPr txBox="1"/>
          <p:nvPr/>
        </p:nvSpPr>
        <p:spPr>
          <a:xfrm>
            <a:off x="714685" y="4061182"/>
            <a:ext cx="3862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LHCH No. of Studies Over Time NWC Acute Trusts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BAB6DCC-6C4A-6DD0-7ED9-1144E624A673}"/>
              </a:ext>
            </a:extLst>
          </p:cNvPr>
          <p:cNvSpPr txBox="1"/>
          <p:nvPr/>
        </p:nvSpPr>
        <p:spPr>
          <a:xfrm>
            <a:off x="6702873" y="933985"/>
            <a:ext cx="39744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LHCH Recruitment Per Month for NWC Acute Trusts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72DDFA3-213E-4632-CC11-DD3D2EC23656}"/>
              </a:ext>
            </a:extLst>
          </p:cNvPr>
          <p:cNvSpPr txBox="1"/>
          <p:nvPr/>
        </p:nvSpPr>
        <p:spPr>
          <a:xfrm>
            <a:off x="6702873" y="4145406"/>
            <a:ext cx="27240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LHCH Recruitment Per Acute Trust</a:t>
            </a: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0FD14E7E-75EA-7927-587A-27CA92828D08}"/>
              </a:ext>
            </a:extLst>
          </p:cNvPr>
          <p:cNvSpPr/>
          <p:nvPr/>
        </p:nvSpPr>
        <p:spPr>
          <a:xfrm>
            <a:off x="5832390" y="1807763"/>
            <a:ext cx="527222" cy="26399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01C7C8A-CA27-1445-97E4-1E449B40E1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82183" y="1732431"/>
            <a:ext cx="1242967" cy="37375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91BEBE0-11C9-5EE5-952B-3CE87D787B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96699" y="4249478"/>
            <a:ext cx="1128451" cy="3393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6D2774-7919-EE0B-A0AF-4C941D80968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0621" y="5894096"/>
            <a:ext cx="5616615" cy="17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45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59095B09-906F-4042-4D8E-AA732BBBD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6392" y="4123236"/>
            <a:ext cx="5011968" cy="26641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7CBEBED-8D43-76D8-9B5B-64D1B991C1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76" y="4179703"/>
            <a:ext cx="4814867" cy="26076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80CC795-9968-BD83-3C95-5C6B43D803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083807"/>
            <a:ext cx="4661482" cy="28933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BC716C-3C45-7677-B32E-E82F5B0A27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76" y="1230904"/>
            <a:ext cx="4837453" cy="273535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6850" y="42255"/>
            <a:ext cx="11458300" cy="842276"/>
          </a:xfrm>
        </p:spPr>
        <p:txBody>
          <a:bodyPr/>
          <a:lstStyle/>
          <a:p>
            <a:r>
              <a:rPr lang="en-GB" sz="4000" b="1"/>
              <a:t>NIHR ODP 24/25 Update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88E271-B3DF-3847-9E4A-D9F367CE14CC}" type="datetime1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17/01/2025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3DD674-0FE8-9A43-90ED-815A93F2FBA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46C666-4A55-14F3-FEF1-4CEDC8715739}"/>
              </a:ext>
            </a:extLst>
          </p:cNvPr>
          <p:cNvSpPr txBox="1"/>
          <p:nvPr/>
        </p:nvSpPr>
        <p:spPr>
          <a:xfrm>
            <a:off x="479820" y="979684"/>
            <a:ext cx="4448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Commercial/Non-Commercial Recruitment Per Acute Trust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E860FC-9D18-8F6B-D30D-9DFDBD6FBB5B}"/>
              </a:ext>
            </a:extLst>
          </p:cNvPr>
          <p:cNvSpPr txBox="1"/>
          <p:nvPr/>
        </p:nvSpPr>
        <p:spPr>
          <a:xfrm>
            <a:off x="695152" y="3907124"/>
            <a:ext cx="2254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Recruitment Per Acute Trust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A5AC7D-9753-F1C4-6A38-8E9BB4A8BAC4}"/>
              </a:ext>
            </a:extLst>
          </p:cNvPr>
          <p:cNvSpPr txBox="1"/>
          <p:nvPr/>
        </p:nvSpPr>
        <p:spPr>
          <a:xfrm>
            <a:off x="6836872" y="963512"/>
            <a:ext cx="3527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LHCH Acute Trusts Recruitment Per Specialty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1E7F3B3-13FF-879C-317B-DB304A40EEEA}"/>
              </a:ext>
            </a:extLst>
          </p:cNvPr>
          <p:cNvSpPr txBox="1"/>
          <p:nvPr/>
        </p:nvSpPr>
        <p:spPr>
          <a:xfrm>
            <a:off x="6926366" y="3889167"/>
            <a:ext cx="35271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LHCH Acute Trusts Recruitment Per Specialty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439F370-355F-1772-BB50-F7E2442DEC7C}"/>
              </a:ext>
            </a:extLst>
          </p:cNvPr>
          <p:cNvSpPr/>
          <p:nvPr/>
        </p:nvSpPr>
        <p:spPr>
          <a:xfrm>
            <a:off x="5699373" y="1808758"/>
            <a:ext cx="527222" cy="26399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15C1563-192F-3CB1-CF05-0FBD89409397}"/>
              </a:ext>
            </a:extLst>
          </p:cNvPr>
          <p:cNvSpPr/>
          <p:nvPr/>
        </p:nvSpPr>
        <p:spPr>
          <a:xfrm>
            <a:off x="11412014" y="1817328"/>
            <a:ext cx="527222" cy="26399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05DC0E3-7AEE-5F03-7641-E4827F25DF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67034" y="1821612"/>
            <a:ext cx="1091352" cy="25542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6672FDA-EA02-84D4-12B8-0A256F86EB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59159" y="1757623"/>
            <a:ext cx="1121759" cy="515555"/>
          </a:xfrm>
          <a:prstGeom prst="rect">
            <a:avLst/>
          </a:prstGeom>
        </p:spPr>
      </p:pic>
      <p:sp>
        <p:nvSpPr>
          <p:cNvPr id="7" name="Arrow: Left 6">
            <a:extLst>
              <a:ext uri="{FF2B5EF4-FFF2-40B4-BE49-F238E27FC236}">
                <a16:creationId xmlns:a16="http://schemas.microsoft.com/office/drawing/2014/main" id="{DDE92EF9-11F0-C3B4-40DC-0A9AEE63AAD6}"/>
              </a:ext>
            </a:extLst>
          </p:cNvPr>
          <p:cNvSpPr/>
          <p:nvPr/>
        </p:nvSpPr>
        <p:spPr>
          <a:xfrm>
            <a:off x="1480283" y="2618998"/>
            <a:ext cx="1015068" cy="176169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Arrow: Left 9">
            <a:extLst>
              <a:ext uri="{FF2B5EF4-FFF2-40B4-BE49-F238E27FC236}">
                <a16:creationId xmlns:a16="http://schemas.microsoft.com/office/drawing/2014/main" id="{ECCB9517-124E-DE27-044E-79A45415F377}"/>
              </a:ext>
            </a:extLst>
          </p:cNvPr>
          <p:cNvSpPr/>
          <p:nvPr/>
        </p:nvSpPr>
        <p:spPr>
          <a:xfrm>
            <a:off x="1646540" y="5547385"/>
            <a:ext cx="1015068" cy="176168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1213146-BBAB-08E5-1871-4E3CC3F31CF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57120" y="4686185"/>
            <a:ext cx="1121759" cy="17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83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6850" y="1009251"/>
            <a:ext cx="11825150" cy="842276"/>
          </a:xfrm>
        </p:spPr>
        <p:txBody>
          <a:bodyPr/>
          <a:lstStyle/>
          <a:p>
            <a:r>
              <a:rPr lang="en-GB" sz="3600" b="1"/>
              <a:t>Time to Target RAG Analysis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88E271-B3DF-3847-9E4A-D9F367CE14CC}" type="datetime1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17/01/2025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3DD674-0FE8-9A43-90ED-815A93F2FBA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939895B7-C832-DD39-55E3-F78B03504EE6}"/>
              </a:ext>
            </a:extLst>
          </p:cNvPr>
          <p:cNvGraphicFramePr>
            <a:graphicFrameLocks noGrp="1"/>
          </p:cNvGraphicFramePr>
          <p:nvPr/>
        </p:nvGraphicFramePr>
        <p:xfrm>
          <a:off x="243282" y="2054564"/>
          <a:ext cx="11727808" cy="2168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6497">
                  <a:extLst>
                    <a:ext uri="{9D8B030D-6E8A-4147-A177-3AD203B41FA5}">
                      <a16:colId xmlns:a16="http://schemas.microsoft.com/office/drawing/2014/main" val="74915718"/>
                    </a:ext>
                  </a:extLst>
                </a:gridCol>
                <a:gridCol w="2487026">
                  <a:extLst>
                    <a:ext uri="{9D8B030D-6E8A-4147-A177-3AD203B41FA5}">
                      <a16:colId xmlns:a16="http://schemas.microsoft.com/office/drawing/2014/main" val="1630768841"/>
                    </a:ext>
                  </a:extLst>
                </a:gridCol>
                <a:gridCol w="3651649">
                  <a:extLst>
                    <a:ext uri="{9D8B030D-6E8A-4147-A177-3AD203B41FA5}">
                      <a16:colId xmlns:a16="http://schemas.microsoft.com/office/drawing/2014/main" val="4262411061"/>
                    </a:ext>
                  </a:extLst>
                </a:gridCol>
                <a:gridCol w="3372636">
                  <a:extLst>
                    <a:ext uri="{9D8B030D-6E8A-4147-A177-3AD203B41FA5}">
                      <a16:colId xmlns:a16="http://schemas.microsoft.com/office/drawing/2014/main" val="2932562071"/>
                    </a:ext>
                  </a:extLst>
                </a:gridCol>
              </a:tblGrid>
              <a:tr h="1461472">
                <a:tc>
                  <a:txBody>
                    <a:bodyPr/>
                    <a:lstStyle/>
                    <a:p>
                      <a:pPr algn="ctr"/>
                      <a:r>
                        <a:rPr lang="en-GB" sz="2400"/>
                        <a:t>RAG Time to Target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Open Studies Overall RAG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Open Commercial Studies (n=5)</a:t>
                      </a:r>
                    </a:p>
                    <a:p>
                      <a:pPr algn="ctr"/>
                      <a:r>
                        <a:rPr lang="en-GB" sz="2400" dirty="0"/>
                        <a:t>RAG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Open Non-Commercial Studies (n=48) RAG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2293173"/>
                  </a:ext>
                </a:extLst>
              </a:tr>
              <a:tr h="706570">
                <a:tc>
                  <a:txBody>
                    <a:bodyPr/>
                    <a:lstStyle/>
                    <a:p>
                      <a:pPr algn="ctr"/>
                      <a:r>
                        <a:rPr lang="en-GB" sz="2400"/>
                        <a:t>80%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67.9%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100% </a:t>
                      </a:r>
                      <a:r>
                        <a:rPr lang="en-GB" sz="1600" dirty="0"/>
                        <a:t>(no change)</a:t>
                      </a:r>
                      <a:endParaRPr lang="en-GB" sz="24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58.3% </a:t>
                      </a:r>
                      <a:r>
                        <a:rPr lang="en-GB" sz="1600" dirty="0"/>
                        <a:t>(+1%)</a:t>
                      </a:r>
                      <a:endParaRPr lang="en-GB" sz="2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866404"/>
                  </a:ext>
                </a:extLst>
              </a:tr>
            </a:tbl>
          </a:graphicData>
        </a:graphic>
      </p:graphicFrame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87BFF953-5CEA-281C-404D-606D45E70D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42877" y="4380352"/>
            <a:ext cx="11968026" cy="4140535"/>
          </a:xfrm>
        </p:spPr>
        <p:txBody>
          <a:bodyPr/>
          <a:lstStyle/>
          <a:p>
            <a:pPr marL="457200" lvl="1" indent="0" algn="just">
              <a:buNone/>
            </a:pPr>
            <a:r>
              <a:rPr lang="en-GB" sz="2200" dirty="0"/>
              <a:t>This is a high-level objective set by the NIHR CRN as follows:</a:t>
            </a:r>
          </a:p>
          <a:p>
            <a:pPr lvl="2" algn="just"/>
            <a:r>
              <a:rPr lang="en-GB" sz="1900" dirty="0"/>
              <a:t>Percentage of closed to recruitment commercial contract studies which have achieved their recruitment target is </a:t>
            </a:r>
            <a:r>
              <a:rPr lang="en-GB" sz="1900" b="1" dirty="0"/>
              <a:t>80%</a:t>
            </a:r>
          </a:p>
          <a:p>
            <a:pPr lvl="2" algn="just"/>
            <a:r>
              <a:rPr lang="en-GB" sz="1900" dirty="0"/>
              <a:t>Percentage of closed to recruitment non-commercial studies which have achieved their recruitment target is </a:t>
            </a:r>
            <a:r>
              <a:rPr lang="en-GB" sz="1900" b="1" dirty="0"/>
              <a:t>80%</a:t>
            </a: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45048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4ECE1E-1B55-2947-9963-54AF5CBEA441}" type="datetime1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17/01/2025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3DD674-0FE8-9A43-90ED-815A93F2FBA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3785" y="149894"/>
            <a:ext cx="11458575" cy="842962"/>
          </a:xfrm>
        </p:spPr>
        <p:txBody>
          <a:bodyPr/>
          <a:lstStyle/>
          <a:p>
            <a:r>
              <a:rPr lang="en-GB" sz="2000" b="1" dirty="0"/>
              <a:t>Executive Summary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D35CBF-2DD7-4EA7-ACAE-F334F7CD2F08}"/>
              </a:ext>
            </a:extLst>
          </p:cNvPr>
          <p:cNvCxnSpPr>
            <a:cxnSpLocks/>
          </p:cNvCxnSpPr>
          <p:nvPr/>
        </p:nvCxnSpPr>
        <p:spPr>
          <a:xfrm>
            <a:off x="105508" y="985993"/>
            <a:ext cx="11992707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E7326CC1-EAC9-4B8B-7FA6-862964B524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51" y="1101913"/>
            <a:ext cx="8827484" cy="5105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622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4ECE1E-1B55-2947-9963-54AF5CBEA441}" type="datetime1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17/01/2025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3DD674-0FE8-9A43-90ED-815A93F2FBA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73037" y="111165"/>
            <a:ext cx="11458575" cy="842962"/>
          </a:xfrm>
        </p:spPr>
        <p:txBody>
          <a:bodyPr/>
          <a:lstStyle/>
          <a:p>
            <a:r>
              <a:rPr lang="en-GB" sz="2000" b="1" dirty="0"/>
              <a:t>Deferred Income Accounts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D35CBF-2DD7-4EA7-ACAE-F334F7CD2F08}"/>
              </a:ext>
            </a:extLst>
          </p:cNvPr>
          <p:cNvCxnSpPr>
            <a:cxnSpLocks/>
          </p:cNvCxnSpPr>
          <p:nvPr/>
        </p:nvCxnSpPr>
        <p:spPr>
          <a:xfrm>
            <a:off x="199293" y="966247"/>
            <a:ext cx="11992707" cy="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578F8D2C-5108-019B-90A1-AAF51A963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850" y="1252187"/>
            <a:ext cx="10525125" cy="351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00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LHCH">
  <a:themeElements>
    <a:clrScheme name="Custom 1">
      <a:dk1>
        <a:srgbClr val="323232"/>
      </a:dk1>
      <a:lt1>
        <a:srgbClr val="FFFFFF"/>
      </a:lt1>
      <a:dk2>
        <a:srgbClr val="4F2683"/>
      </a:dk2>
      <a:lt2>
        <a:srgbClr val="EBEBEB"/>
      </a:lt2>
      <a:accent1>
        <a:srgbClr val="4F2683"/>
      </a:accent1>
      <a:accent2>
        <a:srgbClr val="F7961D"/>
      </a:accent2>
      <a:accent3>
        <a:srgbClr val="C0C0C0"/>
      </a:accent3>
      <a:accent4>
        <a:srgbClr val="28A0DC"/>
      </a:accent4>
      <a:accent5>
        <a:srgbClr val="7DAF64"/>
      </a:accent5>
      <a:accent6>
        <a:srgbClr val="FFC850"/>
      </a:accent6>
      <a:hlink>
        <a:srgbClr val="4B7FD3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HCH" id="{3EFC2655-F634-044D-9862-F122A5DF0291}" vid="{E10AC9EE-8471-4540-BB60-1C0E7746DC28}"/>
    </a:ext>
  </a:extLst>
</a:theme>
</file>

<file path=ppt/theme/theme4.xml><?xml version="1.0" encoding="utf-8"?>
<a:theme xmlns:a="http://schemas.openxmlformats.org/drawingml/2006/main" name="1_LHCH">
  <a:themeElements>
    <a:clrScheme name="Custom 1">
      <a:dk1>
        <a:srgbClr val="323232"/>
      </a:dk1>
      <a:lt1>
        <a:srgbClr val="FFFFFF"/>
      </a:lt1>
      <a:dk2>
        <a:srgbClr val="4F2683"/>
      </a:dk2>
      <a:lt2>
        <a:srgbClr val="EBEBEB"/>
      </a:lt2>
      <a:accent1>
        <a:srgbClr val="4F2683"/>
      </a:accent1>
      <a:accent2>
        <a:srgbClr val="F7961D"/>
      </a:accent2>
      <a:accent3>
        <a:srgbClr val="C0C0C0"/>
      </a:accent3>
      <a:accent4>
        <a:srgbClr val="28A0DC"/>
      </a:accent4>
      <a:accent5>
        <a:srgbClr val="7DAF64"/>
      </a:accent5>
      <a:accent6>
        <a:srgbClr val="FFC850"/>
      </a:accent6>
      <a:hlink>
        <a:srgbClr val="4B7FD3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HCH" id="{3EFC2655-F634-044D-9862-F122A5DF0291}" vid="{E10AC9EE-8471-4540-BB60-1C0E7746DC28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618d17f8-3338-4bda-bebe-dd55301592f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AFA7FDFE5C474EBF16C2144722C035" ma:contentTypeVersion="18" ma:contentTypeDescription="Create a new document." ma:contentTypeScope="" ma:versionID="765f254715bdbcf13e5f38b48a3fafb2">
  <xsd:schema xmlns:xsd="http://www.w3.org/2001/XMLSchema" xmlns:xs="http://www.w3.org/2001/XMLSchema" xmlns:p="http://schemas.microsoft.com/office/2006/metadata/properties" xmlns:ns3="618d17f8-3338-4bda-bebe-dd55301592f8" xmlns:ns4="c7d2661c-d4c3-4fd8-8f4b-2d992c9becc5" targetNamespace="http://schemas.microsoft.com/office/2006/metadata/properties" ma:root="true" ma:fieldsID="07eeccad30c8fca9609d53def67a8648" ns3:_="" ns4:_="">
    <xsd:import namespace="618d17f8-3338-4bda-bebe-dd55301592f8"/>
    <xsd:import namespace="c7d2661c-d4c3-4fd8-8f4b-2d992c9bec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bjectDetectorVersions" minOccurs="0"/>
                <xsd:element ref="ns3:_activity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8d17f8-3338-4bda-bebe-dd55301592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d2661c-d4c3-4fd8-8f4b-2d992c9becc5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9F0C67-2E12-407B-A1B1-CBDB0A4FF2B3}">
  <ds:schemaRefs>
    <ds:schemaRef ds:uri="http://schemas.microsoft.com/office/2006/metadata/properties"/>
    <ds:schemaRef ds:uri="http://schemas.microsoft.com/office/infopath/2007/PartnerControls"/>
    <ds:schemaRef ds:uri="618d17f8-3338-4bda-bebe-dd55301592f8"/>
  </ds:schemaRefs>
</ds:datastoreItem>
</file>

<file path=customXml/itemProps2.xml><?xml version="1.0" encoding="utf-8"?>
<ds:datastoreItem xmlns:ds="http://schemas.openxmlformats.org/officeDocument/2006/customXml" ds:itemID="{0B7DCE8D-A340-46C5-83D8-491859728E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CBC699-C906-4C29-870B-CCED1216CD7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8d17f8-3338-4bda-bebe-dd55301592f8"/>
    <ds:schemaRef ds:uri="c7d2661c-d4c3-4fd8-8f4b-2d992c9bec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739</Words>
  <Application>Microsoft Office PowerPoint</Application>
  <PresentationFormat>Widescreen</PresentationFormat>
  <Paragraphs>187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Aptos</vt:lpstr>
      <vt:lpstr>Aptos Display</vt:lpstr>
      <vt:lpstr>Arial</vt:lpstr>
      <vt:lpstr>Calibri</vt:lpstr>
      <vt:lpstr>Calibri Light</vt:lpstr>
      <vt:lpstr>Office Theme</vt:lpstr>
      <vt:lpstr>1_Office Theme</vt:lpstr>
      <vt:lpstr>LHCH</vt:lpstr>
      <vt:lpstr>1_LHCH</vt:lpstr>
      <vt:lpstr> Research Strategy Update   Board of Directors 28th Jan 2025</vt:lpstr>
      <vt:lpstr>Strategy Overview</vt:lpstr>
      <vt:lpstr>PowerPoint Presentation</vt:lpstr>
      <vt:lpstr>Process / structure of Research at LHCH</vt:lpstr>
      <vt:lpstr>NIHR ODP 24/25 Update</vt:lpstr>
      <vt:lpstr>NIHR ODP 24/25 Update</vt:lpstr>
      <vt:lpstr>Time to Target RAG Analysis</vt:lpstr>
      <vt:lpstr>Executive Summary</vt:lpstr>
      <vt:lpstr>Deferred Income Accounts</vt:lpstr>
      <vt:lpstr>Research Strategy</vt:lpstr>
      <vt:lpstr>Research Theme: Insert Research Theme</vt:lpstr>
      <vt:lpstr>Cardiothoracic Surgery</vt:lpstr>
      <vt:lpstr>Cardiology</vt:lpstr>
      <vt:lpstr>Anaesthetics/ITU</vt:lpstr>
      <vt:lpstr>Respiratory</vt:lpstr>
      <vt:lpstr>Questions and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Update 2024 </dc:title>
  <dc:creator>Jennifer Crooks</dc:creator>
  <cp:lastModifiedBy>David Wright</cp:lastModifiedBy>
  <cp:revision>9</cp:revision>
  <dcterms:created xsi:type="dcterms:W3CDTF">2024-03-11T18:43:00Z</dcterms:created>
  <dcterms:modified xsi:type="dcterms:W3CDTF">2025-01-17T10:10:05Z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0x0101006EAFA7FDFE5C474EBF16C2144722C035</vt:lpwstr>
  </property>
</Properties>
</file>